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7" r:id="rId2"/>
    <p:sldId id="275" r:id="rId3"/>
    <p:sldId id="266" r:id="rId4"/>
    <p:sldId id="259" r:id="rId5"/>
    <p:sldId id="260" r:id="rId6"/>
    <p:sldId id="261" r:id="rId7"/>
    <p:sldId id="262" r:id="rId8"/>
    <p:sldId id="277" r:id="rId9"/>
    <p:sldId id="263" r:id="rId10"/>
    <p:sldId id="264" r:id="rId11"/>
    <p:sldId id="285" r:id="rId12"/>
    <p:sldId id="274" r:id="rId13"/>
    <p:sldId id="272" r:id="rId14"/>
    <p:sldId id="273" r:id="rId15"/>
    <p:sldId id="267" r:id="rId16"/>
    <p:sldId id="268" r:id="rId17"/>
    <p:sldId id="269" r:id="rId18"/>
    <p:sldId id="270" r:id="rId19"/>
    <p:sldId id="271" r:id="rId20"/>
    <p:sldId id="276" r:id="rId21"/>
    <p:sldId id="278" r:id="rId22"/>
    <p:sldId id="279" r:id="rId23"/>
    <p:sldId id="280" r:id="rId24"/>
    <p:sldId id="281" r:id="rId25"/>
    <p:sldId id="282" r:id="rId26"/>
    <p:sldId id="283" r:id="rId27"/>
    <p:sldId id="284"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624A657-D02B-4D02-88C8-B3847582AE46}">
          <p14:sldIdLst>
            <p14:sldId id="257"/>
            <p14:sldId id="275"/>
          </p14:sldIdLst>
        </p14:section>
        <p14:section name="Untitled Section" id="{545651C5-EB6A-47ED-8D4B-0F2FE787F700}">
          <p14:sldIdLst>
            <p14:sldId id="266"/>
            <p14:sldId id="259"/>
            <p14:sldId id="260"/>
            <p14:sldId id="261"/>
            <p14:sldId id="262"/>
            <p14:sldId id="277"/>
            <p14:sldId id="263"/>
            <p14:sldId id="264"/>
            <p14:sldId id="285"/>
            <p14:sldId id="274"/>
            <p14:sldId id="272"/>
            <p14:sldId id="273"/>
            <p14:sldId id="267"/>
            <p14:sldId id="268"/>
            <p14:sldId id="269"/>
            <p14:sldId id="270"/>
            <p14:sldId id="271"/>
            <p14:sldId id="276"/>
            <p14:sldId id="278"/>
            <p14:sldId id="279"/>
            <p14:sldId id="280"/>
            <p14:sldId id="281"/>
            <p14:sldId id="282"/>
            <p14:sldId id="28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01674A-1597-4E37-B346-537CF13292AA}" type="datetimeFigureOut">
              <a:rPr lang="en-US" smtClean="0"/>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AF548-97A6-44F3-95AD-17A720F9DDAE}" type="slidenum">
              <a:rPr lang="en-US" smtClean="0"/>
              <a:t>‹#›</a:t>
            </a:fld>
            <a:endParaRPr lang="en-US"/>
          </a:p>
        </p:txBody>
      </p:sp>
    </p:spTree>
    <p:extLst>
      <p:ext uri="{BB962C8B-B14F-4D97-AF65-F5344CB8AC3E}">
        <p14:creationId xmlns:p14="http://schemas.microsoft.com/office/powerpoint/2010/main" val="3420233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01674A-1597-4E37-B346-537CF13292AA}" type="datetimeFigureOut">
              <a:rPr lang="en-US" smtClean="0"/>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AF548-97A6-44F3-95AD-17A720F9DDAE}" type="slidenum">
              <a:rPr lang="en-US" smtClean="0"/>
              <a:t>‹#›</a:t>
            </a:fld>
            <a:endParaRPr lang="en-US"/>
          </a:p>
        </p:txBody>
      </p:sp>
    </p:spTree>
    <p:extLst>
      <p:ext uri="{BB962C8B-B14F-4D97-AF65-F5344CB8AC3E}">
        <p14:creationId xmlns:p14="http://schemas.microsoft.com/office/powerpoint/2010/main" val="1785421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01674A-1597-4E37-B346-537CF13292AA}" type="datetimeFigureOut">
              <a:rPr lang="en-US" smtClean="0"/>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AF548-97A6-44F3-95AD-17A720F9DDAE}" type="slidenum">
              <a:rPr lang="en-US" smtClean="0"/>
              <a:t>‹#›</a:t>
            </a:fld>
            <a:endParaRPr lang="en-US"/>
          </a:p>
        </p:txBody>
      </p:sp>
    </p:spTree>
    <p:extLst>
      <p:ext uri="{BB962C8B-B14F-4D97-AF65-F5344CB8AC3E}">
        <p14:creationId xmlns:p14="http://schemas.microsoft.com/office/powerpoint/2010/main" val="31457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01674A-1597-4E37-B346-537CF13292AA}" type="datetimeFigureOut">
              <a:rPr lang="en-US" smtClean="0"/>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AF548-97A6-44F3-95AD-17A720F9DDAE}" type="slidenum">
              <a:rPr lang="en-US" smtClean="0"/>
              <a:t>‹#›</a:t>
            </a:fld>
            <a:endParaRPr lang="en-US"/>
          </a:p>
        </p:txBody>
      </p:sp>
    </p:spTree>
    <p:extLst>
      <p:ext uri="{BB962C8B-B14F-4D97-AF65-F5344CB8AC3E}">
        <p14:creationId xmlns:p14="http://schemas.microsoft.com/office/powerpoint/2010/main" val="139250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01674A-1597-4E37-B346-537CF13292AA}" type="datetimeFigureOut">
              <a:rPr lang="en-US" smtClean="0"/>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AF548-97A6-44F3-95AD-17A720F9DDAE}" type="slidenum">
              <a:rPr lang="en-US" smtClean="0"/>
              <a:t>‹#›</a:t>
            </a:fld>
            <a:endParaRPr lang="en-US"/>
          </a:p>
        </p:txBody>
      </p:sp>
    </p:spTree>
    <p:extLst>
      <p:ext uri="{BB962C8B-B14F-4D97-AF65-F5344CB8AC3E}">
        <p14:creationId xmlns:p14="http://schemas.microsoft.com/office/powerpoint/2010/main" val="92285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01674A-1597-4E37-B346-537CF13292AA}" type="datetimeFigureOut">
              <a:rPr lang="en-US" smtClean="0"/>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AF548-97A6-44F3-95AD-17A720F9DDAE}" type="slidenum">
              <a:rPr lang="en-US" smtClean="0"/>
              <a:t>‹#›</a:t>
            </a:fld>
            <a:endParaRPr lang="en-US"/>
          </a:p>
        </p:txBody>
      </p:sp>
    </p:spTree>
    <p:extLst>
      <p:ext uri="{BB962C8B-B14F-4D97-AF65-F5344CB8AC3E}">
        <p14:creationId xmlns:p14="http://schemas.microsoft.com/office/powerpoint/2010/main" val="249696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01674A-1597-4E37-B346-537CF13292AA}" type="datetimeFigureOut">
              <a:rPr lang="en-US" smtClean="0"/>
              <a:t>6/25/2026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3AF548-97A6-44F3-95AD-17A720F9DDAE}" type="slidenum">
              <a:rPr lang="en-US" smtClean="0"/>
              <a:t>‹#›</a:t>
            </a:fld>
            <a:endParaRPr lang="en-US"/>
          </a:p>
        </p:txBody>
      </p:sp>
    </p:spTree>
    <p:extLst>
      <p:ext uri="{BB962C8B-B14F-4D97-AF65-F5344CB8AC3E}">
        <p14:creationId xmlns:p14="http://schemas.microsoft.com/office/powerpoint/2010/main" val="379065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01674A-1597-4E37-B346-537CF13292AA}" type="datetimeFigureOut">
              <a:rPr lang="en-US" smtClean="0"/>
              <a:t>6/25/2026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3AF548-97A6-44F3-95AD-17A720F9DDAE}" type="slidenum">
              <a:rPr lang="en-US" smtClean="0"/>
              <a:t>‹#›</a:t>
            </a:fld>
            <a:endParaRPr lang="en-US"/>
          </a:p>
        </p:txBody>
      </p:sp>
    </p:spTree>
    <p:extLst>
      <p:ext uri="{BB962C8B-B14F-4D97-AF65-F5344CB8AC3E}">
        <p14:creationId xmlns:p14="http://schemas.microsoft.com/office/powerpoint/2010/main" val="171267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1674A-1597-4E37-B346-537CF13292AA}" type="datetimeFigureOut">
              <a:rPr lang="en-US" smtClean="0"/>
              <a:t>6/25/2026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3AF548-97A6-44F3-95AD-17A720F9DDAE}" type="slidenum">
              <a:rPr lang="en-US" smtClean="0"/>
              <a:t>‹#›</a:t>
            </a:fld>
            <a:endParaRPr lang="en-US"/>
          </a:p>
        </p:txBody>
      </p:sp>
    </p:spTree>
    <p:extLst>
      <p:ext uri="{BB962C8B-B14F-4D97-AF65-F5344CB8AC3E}">
        <p14:creationId xmlns:p14="http://schemas.microsoft.com/office/powerpoint/2010/main" val="381866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01674A-1597-4E37-B346-537CF13292AA}" type="datetimeFigureOut">
              <a:rPr lang="en-US" smtClean="0"/>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AF548-97A6-44F3-95AD-17A720F9DDAE}" type="slidenum">
              <a:rPr lang="en-US" smtClean="0"/>
              <a:t>‹#›</a:t>
            </a:fld>
            <a:endParaRPr lang="en-US"/>
          </a:p>
        </p:txBody>
      </p:sp>
    </p:spTree>
    <p:extLst>
      <p:ext uri="{BB962C8B-B14F-4D97-AF65-F5344CB8AC3E}">
        <p14:creationId xmlns:p14="http://schemas.microsoft.com/office/powerpoint/2010/main" val="53953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01674A-1597-4E37-B346-537CF13292AA}" type="datetimeFigureOut">
              <a:rPr lang="en-US" smtClean="0"/>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AF548-97A6-44F3-95AD-17A720F9DDAE}" type="slidenum">
              <a:rPr lang="en-US" smtClean="0"/>
              <a:t>‹#›</a:t>
            </a:fld>
            <a:endParaRPr lang="en-US"/>
          </a:p>
        </p:txBody>
      </p:sp>
    </p:spTree>
    <p:extLst>
      <p:ext uri="{BB962C8B-B14F-4D97-AF65-F5344CB8AC3E}">
        <p14:creationId xmlns:p14="http://schemas.microsoft.com/office/powerpoint/2010/main" val="2766812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201674A-1597-4E37-B346-537CF13292AA}" type="datetimeFigureOut">
              <a:rPr lang="en-US" smtClean="0"/>
              <a:t>6/25/2026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3AF548-97A6-44F3-95AD-17A720F9DDAE}" type="slidenum">
              <a:rPr lang="en-US" smtClean="0"/>
              <a:t>‹#›</a:t>
            </a:fld>
            <a:endParaRPr lang="en-US"/>
          </a:p>
        </p:txBody>
      </p:sp>
    </p:spTree>
    <p:extLst>
      <p:ext uri="{BB962C8B-B14F-4D97-AF65-F5344CB8AC3E}">
        <p14:creationId xmlns:p14="http://schemas.microsoft.com/office/powerpoint/2010/main" val="12000308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hyperlink" Target="mailto:admin@flxgateway.com"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99136E3-54D6-8E07-4681-538992994E4C}"/>
              </a:ext>
            </a:extLst>
          </p:cNvPr>
          <p:cNvSpPr txBox="1">
            <a:spLocks/>
          </p:cNvSpPr>
          <p:nvPr/>
        </p:nvSpPr>
        <p:spPr>
          <a:xfrm>
            <a:off x="429007" y="634323"/>
            <a:ext cx="4476368" cy="4930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6000" dirty="0">
                <a:solidFill>
                  <a:schemeClr val="accent1"/>
                </a:solidFill>
              </a:rPr>
              <a:t>Schuyler</a:t>
            </a:r>
            <a:br>
              <a:rPr lang="en-US" sz="6000" dirty="0">
                <a:solidFill>
                  <a:schemeClr val="accent1"/>
                </a:solidFill>
              </a:rPr>
            </a:br>
            <a:r>
              <a:rPr lang="en-US" sz="6000" dirty="0">
                <a:solidFill>
                  <a:schemeClr val="accent1"/>
                </a:solidFill>
              </a:rPr>
              <a:t>County </a:t>
            </a:r>
            <a:br>
              <a:rPr lang="en-US" sz="6000" dirty="0">
                <a:solidFill>
                  <a:schemeClr val="accent1"/>
                </a:solidFill>
              </a:rPr>
            </a:br>
            <a:r>
              <a:rPr lang="en-US" sz="6000" dirty="0">
                <a:solidFill>
                  <a:schemeClr val="accent1"/>
                </a:solidFill>
              </a:rPr>
              <a:t>Industrial Development Agency </a:t>
            </a:r>
          </a:p>
        </p:txBody>
      </p:sp>
      <p:sp>
        <p:nvSpPr>
          <p:cNvPr id="13" name="Subtitle 2">
            <a:extLst>
              <a:ext uri="{FF2B5EF4-FFF2-40B4-BE49-F238E27FC236}">
                <a16:creationId xmlns:a16="http://schemas.microsoft.com/office/drawing/2014/main" id="{EBF016CA-0CC5-B642-6F1E-2CF48002B677}"/>
              </a:ext>
            </a:extLst>
          </p:cNvPr>
          <p:cNvSpPr txBox="1">
            <a:spLocks/>
          </p:cNvSpPr>
          <p:nvPr/>
        </p:nvSpPr>
        <p:spPr>
          <a:xfrm>
            <a:off x="5334382" y="1666413"/>
            <a:ext cx="6250940" cy="1329606"/>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t>PILOT &amp; SUBLEASE </a:t>
            </a:r>
          </a:p>
          <a:p>
            <a:pPr marL="0" indent="0" algn="ctr">
              <a:buNone/>
            </a:pPr>
            <a:r>
              <a:rPr lang="en-US" sz="4400" b="1" dirty="0"/>
              <a:t>SUMMARY</a:t>
            </a:r>
          </a:p>
        </p:txBody>
      </p:sp>
      <p:sp>
        <p:nvSpPr>
          <p:cNvPr id="15" name="Subtitle 2">
            <a:extLst>
              <a:ext uri="{FF2B5EF4-FFF2-40B4-BE49-F238E27FC236}">
                <a16:creationId xmlns:a16="http://schemas.microsoft.com/office/drawing/2014/main" id="{82B54CB9-BEC2-A590-0900-BC2E5AD6800A}"/>
              </a:ext>
            </a:extLst>
          </p:cNvPr>
          <p:cNvSpPr txBox="1">
            <a:spLocks/>
          </p:cNvSpPr>
          <p:nvPr/>
        </p:nvSpPr>
        <p:spPr>
          <a:xfrm>
            <a:off x="5334382" y="3324375"/>
            <a:ext cx="6250940" cy="15938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00" b="1" dirty="0"/>
          </a:p>
          <a:p>
            <a:r>
              <a:rPr lang="en-US" sz="3200" b="1" dirty="0"/>
              <a:t>AUGUST 2026 </a:t>
            </a:r>
          </a:p>
          <a:p>
            <a:r>
              <a:rPr lang="en-US" sz="1800" dirty="0"/>
              <a:t>(2026 PILOT &amp; Lease Payments)</a:t>
            </a:r>
          </a:p>
          <a:p>
            <a:r>
              <a:rPr lang="en-US" sz="1800" dirty="0"/>
              <a:t>- </a:t>
            </a:r>
            <a:r>
              <a:rPr lang="en-US" sz="1800" i="1" dirty="0"/>
              <a:t>Actual</a:t>
            </a:r>
            <a:r>
              <a:rPr lang="en-US" sz="1800" dirty="0"/>
              <a:t> -</a:t>
            </a:r>
          </a:p>
        </p:txBody>
      </p:sp>
      <p:sp>
        <p:nvSpPr>
          <p:cNvPr id="2" name="TextBox 1">
            <a:extLst>
              <a:ext uri="{FF2B5EF4-FFF2-40B4-BE49-F238E27FC236}">
                <a16:creationId xmlns:a16="http://schemas.microsoft.com/office/drawing/2014/main" id="{051B89CC-6B56-AEF8-CCCB-C7B13D60FBEF}"/>
              </a:ext>
            </a:extLst>
          </p:cNvPr>
          <p:cNvSpPr txBox="1"/>
          <p:nvPr/>
        </p:nvSpPr>
        <p:spPr>
          <a:xfrm>
            <a:off x="6808921" y="6475296"/>
            <a:ext cx="5383077" cy="307777"/>
          </a:xfrm>
          <a:prstGeom prst="rect">
            <a:avLst/>
          </a:prstGeom>
          <a:noFill/>
        </p:spPr>
        <p:txBody>
          <a:bodyPr wrap="none" rtlCol="0">
            <a:spAutoFit/>
          </a:bodyPr>
          <a:lstStyle/>
          <a:p>
            <a:r>
              <a:rPr lang="en-US" sz="1400" i="1" dirty="0">
                <a:solidFill>
                  <a:schemeClr val="bg1"/>
                </a:solidFill>
              </a:rPr>
              <a:t>To be distributed to all Affected Tax Jurisdictions in Schuyler County.</a:t>
            </a:r>
          </a:p>
        </p:txBody>
      </p:sp>
    </p:spTree>
    <p:extLst>
      <p:ext uri="{BB962C8B-B14F-4D97-AF65-F5344CB8AC3E}">
        <p14:creationId xmlns:p14="http://schemas.microsoft.com/office/powerpoint/2010/main" val="1033946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D0FAFE-4CEB-2E9B-AA60-471F6A8D8FB1}"/>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96667-EC5A-F440-74CF-005E2CAFEF4C}"/>
              </a:ext>
            </a:extLst>
          </p:cNvPr>
          <p:cNvSpPr>
            <a:spLocks noGrp="1"/>
          </p:cNvSpPr>
          <p:nvPr>
            <p:ph type="title"/>
          </p:nvPr>
        </p:nvSpPr>
        <p:spPr>
          <a:xfrm>
            <a:off x="676379" y="414525"/>
            <a:ext cx="6095998" cy="1193645"/>
          </a:xfrm>
        </p:spPr>
        <p:txBody>
          <a:bodyPr vert="horz" lIns="91440" tIns="45720" rIns="91440" bIns="45720" rtlCol="0" anchor="b">
            <a:normAutofit/>
          </a:bodyPr>
          <a:lstStyle/>
          <a:p>
            <a:r>
              <a:rPr lang="en-US" sz="3700" kern="1200" dirty="0">
                <a:solidFill>
                  <a:schemeClr val="tx1"/>
                </a:solidFill>
                <a:latin typeface="+mj-lt"/>
                <a:ea typeface="+mj-ea"/>
                <a:cs typeface="+mj-cs"/>
              </a:rPr>
              <a:t>FLX Gateway Enterprises, LLC</a:t>
            </a:r>
            <a:br>
              <a:rPr lang="en-US" sz="3700" kern="1200" dirty="0">
                <a:solidFill>
                  <a:schemeClr val="tx1"/>
                </a:solidFill>
                <a:latin typeface="+mj-lt"/>
                <a:ea typeface="+mj-ea"/>
                <a:cs typeface="+mj-cs"/>
              </a:rPr>
            </a:br>
            <a:r>
              <a:rPr lang="en-US" sz="2800" kern="1200" dirty="0">
                <a:solidFill>
                  <a:srgbClr val="FF0000"/>
                </a:solidFill>
                <a:latin typeface="+mj-lt"/>
                <a:ea typeface="+mj-ea"/>
                <a:cs typeface="+mj-cs"/>
              </a:rPr>
              <a:t>Due September 1</a:t>
            </a:r>
            <a:br>
              <a:rPr lang="en-US" sz="2800" kern="1200" dirty="0">
                <a:solidFill>
                  <a:srgbClr val="FF0000"/>
                </a:solidFill>
                <a:latin typeface="+mj-lt"/>
                <a:ea typeface="+mj-ea"/>
                <a:cs typeface="+mj-cs"/>
              </a:rPr>
            </a:br>
            <a:r>
              <a:rPr lang="en-US" sz="1000" kern="1200" dirty="0">
                <a:latin typeface="+mj-lt"/>
                <a:ea typeface="+mj-ea"/>
                <a:cs typeface="+mj-cs"/>
              </a:rPr>
              <a:t>Parcel# 85.00-1-26</a:t>
            </a:r>
            <a:endParaRPr lang="en-US" sz="3700" kern="1200" dirty="0">
              <a:latin typeface="+mj-lt"/>
              <a:ea typeface="+mj-ea"/>
              <a:cs typeface="+mj-cs"/>
            </a:endParaRPr>
          </a:p>
        </p:txBody>
      </p:sp>
      <p:sp>
        <p:nvSpPr>
          <p:cNvPr id="18" name="Rectangle 17">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2C2D9BF-AD38-3749-5BD5-94B270C80C27}"/>
              </a:ext>
            </a:extLst>
          </p:cNvPr>
          <p:cNvPicPr>
            <a:picLocks noChangeAspect="1"/>
          </p:cNvPicPr>
          <p:nvPr/>
        </p:nvPicPr>
        <p:blipFill>
          <a:blip r:embed="rId2"/>
          <a:stretch>
            <a:fillRect/>
          </a:stretch>
        </p:blipFill>
        <p:spPr>
          <a:xfrm>
            <a:off x="704772" y="1771863"/>
            <a:ext cx="5234210" cy="4375837"/>
          </a:xfrm>
          <a:prstGeom prst="rect">
            <a:avLst/>
          </a:prstGeom>
        </p:spPr>
      </p:pic>
      <p:sp>
        <p:nvSpPr>
          <p:cNvPr id="3" name="TextBox 2">
            <a:extLst>
              <a:ext uri="{FF2B5EF4-FFF2-40B4-BE49-F238E27FC236}">
                <a16:creationId xmlns:a16="http://schemas.microsoft.com/office/drawing/2014/main" id="{D2DEBB40-BEC5-7811-9BB7-BE1F390FA4AB}"/>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pic>
        <p:nvPicPr>
          <p:cNvPr id="7" name="Picture 6">
            <a:extLst>
              <a:ext uri="{FF2B5EF4-FFF2-40B4-BE49-F238E27FC236}">
                <a16:creationId xmlns:a16="http://schemas.microsoft.com/office/drawing/2014/main" id="{32CB1853-B99A-49E3-C48D-48D591DC88CC}"/>
              </a:ext>
            </a:extLst>
          </p:cNvPr>
          <p:cNvPicPr>
            <a:picLocks noChangeAspect="1"/>
          </p:cNvPicPr>
          <p:nvPr/>
        </p:nvPicPr>
        <p:blipFill>
          <a:blip r:embed="rId3"/>
          <a:stretch>
            <a:fillRect/>
          </a:stretch>
        </p:blipFill>
        <p:spPr>
          <a:xfrm>
            <a:off x="5938910" y="1203536"/>
            <a:ext cx="6095999" cy="3079147"/>
          </a:xfrm>
          <a:prstGeom prst="rect">
            <a:avLst/>
          </a:prstGeom>
        </p:spPr>
      </p:pic>
    </p:spTree>
    <p:extLst>
      <p:ext uri="{BB962C8B-B14F-4D97-AF65-F5344CB8AC3E}">
        <p14:creationId xmlns:p14="http://schemas.microsoft.com/office/powerpoint/2010/main" val="416135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7AA5C6-C6F9-871F-52A4-31EB80C8C829}"/>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DD927BF-42AC-E518-DCDF-D99359EC8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75F9DB-822B-D290-C122-0CDD9788E655}"/>
              </a:ext>
            </a:extLst>
          </p:cNvPr>
          <p:cNvSpPr>
            <a:spLocks noGrp="1"/>
          </p:cNvSpPr>
          <p:nvPr>
            <p:ph type="title"/>
          </p:nvPr>
        </p:nvSpPr>
        <p:spPr>
          <a:xfrm>
            <a:off x="676379" y="414525"/>
            <a:ext cx="6095998" cy="1193645"/>
          </a:xfrm>
        </p:spPr>
        <p:txBody>
          <a:bodyPr vert="horz" lIns="91440" tIns="45720" rIns="91440" bIns="45720" rtlCol="0" anchor="b">
            <a:normAutofit fontScale="90000"/>
          </a:bodyPr>
          <a:lstStyle/>
          <a:p>
            <a:r>
              <a:rPr lang="en-US" sz="3700" kern="1200" dirty="0">
                <a:solidFill>
                  <a:schemeClr val="tx1"/>
                </a:solidFill>
                <a:latin typeface="+mj-lt"/>
                <a:ea typeface="+mj-ea"/>
                <a:cs typeface="+mj-cs"/>
              </a:rPr>
              <a:t>Wine &amp; Glass Tour Holding, LLC</a:t>
            </a:r>
            <a:br>
              <a:rPr lang="en-US" sz="3700" kern="1200" dirty="0">
                <a:solidFill>
                  <a:schemeClr val="tx1"/>
                </a:solidFill>
                <a:latin typeface="+mj-lt"/>
                <a:ea typeface="+mj-ea"/>
                <a:cs typeface="+mj-cs"/>
              </a:rPr>
            </a:br>
            <a:r>
              <a:rPr lang="en-US" sz="2800" kern="1200" dirty="0">
                <a:solidFill>
                  <a:srgbClr val="FF0000"/>
                </a:solidFill>
                <a:latin typeface="+mj-lt"/>
                <a:ea typeface="+mj-ea"/>
                <a:cs typeface="+mj-cs"/>
              </a:rPr>
              <a:t>Due September 30</a:t>
            </a:r>
            <a:br>
              <a:rPr lang="en-US" sz="2800" kern="1200" dirty="0">
                <a:solidFill>
                  <a:srgbClr val="FF0000"/>
                </a:solidFill>
                <a:latin typeface="+mj-lt"/>
                <a:ea typeface="+mj-ea"/>
                <a:cs typeface="+mj-cs"/>
              </a:rPr>
            </a:br>
            <a:r>
              <a:rPr lang="en-US" sz="1000" kern="1200" dirty="0">
                <a:latin typeface="+mj-lt"/>
                <a:ea typeface="+mj-ea"/>
                <a:cs typeface="+mj-cs"/>
              </a:rPr>
              <a:t>Parcel# 65.9-6-17	</a:t>
            </a:r>
            <a:endParaRPr lang="en-US" sz="3700" kern="1200" dirty="0">
              <a:latin typeface="+mj-lt"/>
              <a:ea typeface="+mj-ea"/>
              <a:cs typeface="+mj-cs"/>
            </a:endParaRPr>
          </a:p>
        </p:txBody>
      </p:sp>
      <p:sp>
        <p:nvSpPr>
          <p:cNvPr id="18" name="Rectangle 17">
            <a:extLst>
              <a:ext uri="{FF2B5EF4-FFF2-40B4-BE49-F238E27FC236}">
                <a16:creationId xmlns:a16="http://schemas.microsoft.com/office/drawing/2014/main" id="{49D7AA7B-E755-FE54-85D2-2BEC0DAA9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12BFBA8-287A-FFE7-8E06-2608C3D8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8B11017-39BB-B878-DC7F-98AB09A852C1}"/>
              </a:ext>
            </a:extLst>
          </p:cNvPr>
          <p:cNvPicPr>
            <a:picLocks noChangeAspect="1"/>
          </p:cNvPicPr>
          <p:nvPr/>
        </p:nvPicPr>
        <p:blipFill>
          <a:blip r:embed="rId2"/>
          <a:stretch>
            <a:fillRect/>
          </a:stretch>
        </p:blipFill>
        <p:spPr>
          <a:xfrm>
            <a:off x="707037" y="1910481"/>
            <a:ext cx="4932990" cy="3699743"/>
          </a:xfrm>
          <a:prstGeom prst="rect">
            <a:avLst/>
          </a:prstGeom>
        </p:spPr>
      </p:pic>
      <p:sp>
        <p:nvSpPr>
          <p:cNvPr id="4" name="TextBox 3">
            <a:extLst>
              <a:ext uri="{FF2B5EF4-FFF2-40B4-BE49-F238E27FC236}">
                <a16:creationId xmlns:a16="http://schemas.microsoft.com/office/drawing/2014/main" id="{DD899FF6-EF1D-6228-4C05-8DC0121339EA}"/>
              </a:ext>
            </a:extLst>
          </p:cNvPr>
          <p:cNvSpPr txBox="1"/>
          <p:nvPr/>
        </p:nvSpPr>
        <p:spPr>
          <a:xfrm>
            <a:off x="5871896" y="3760352"/>
            <a:ext cx="5868977" cy="1477328"/>
          </a:xfrm>
          <a:prstGeom prst="rect">
            <a:avLst/>
          </a:prstGeom>
          <a:noFill/>
        </p:spPr>
        <p:txBody>
          <a:bodyPr wrap="square" rtlCol="0">
            <a:spAutoFit/>
          </a:bodyPr>
          <a:lstStyle/>
          <a:p>
            <a:pPr algn="ctr"/>
            <a:r>
              <a:rPr lang="en-US" dirty="0">
                <a:solidFill>
                  <a:srgbClr val="FF0000"/>
                </a:solidFill>
              </a:rPr>
              <a:t>NOTE: Per billing cycle/customer, 2025 was the final </a:t>
            </a:r>
            <a:r>
              <a:rPr lang="en-US" b="1" dirty="0">
                <a:solidFill>
                  <a:srgbClr val="FF0000"/>
                </a:solidFill>
              </a:rPr>
              <a:t>reduced</a:t>
            </a:r>
            <a:r>
              <a:rPr lang="en-US" dirty="0">
                <a:solidFill>
                  <a:srgbClr val="FF0000"/>
                </a:solidFill>
              </a:rPr>
              <a:t> tax PILOT for Wine &amp; Glass Tour Holdings. </a:t>
            </a:r>
          </a:p>
          <a:p>
            <a:pPr algn="ctr"/>
            <a:endParaRPr lang="en-US" dirty="0">
              <a:solidFill>
                <a:srgbClr val="FF0000"/>
              </a:solidFill>
            </a:endParaRPr>
          </a:p>
          <a:p>
            <a:pPr algn="ctr"/>
            <a:r>
              <a:rPr lang="en-US" b="1" dirty="0">
                <a:solidFill>
                  <a:srgbClr val="FF0000"/>
                </a:solidFill>
              </a:rPr>
              <a:t>The SCIDA will bill full (100%) taxes in September 2026. </a:t>
            </a:r>
          </a:p>
          <a:p>
            <a:pPr algn="ctr"/>
            <a:r>
              <a:rPr lang="en-US" i="1" dirty="0">
                <a:solidFill>
                  <a:srgbClr val="FF0000"/>
                </a:solidFill>
              </a:rPr>
              <a:t>PILOT terminates December 31, 2026. </a:t>
            </a:r>
            <a:endParaRPr lang="en-US" i="1" dirty="0">
              <a:solidFill>
                <a:srgbClr val="FF0000"/>
              </a:solidFill>
              <a:highlight>
                <a:srgbClr val="00FF00"/>
              </a:highlight>
            </a:endParaRPr>
          </a:p>
        </p:txBody>
      </p:sp>
      <p:sp>
        <p:nvSpPr>
          <p:cNvPr id="5" name="TextBox 4">
            <a:extLst>
              <a:ext uri="{FF2B5EF4-FFF2-40B4-BE49-F238E27FC236}">
                <a16:creationId xmlns:a16="http://schemas.microsoft.com/office/drawing/2014/main" id="{0E628011-BBA0-F97B-6296-9D3DCE5E5CBD}"/>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pic>
        <p:nvPicPr>
          <p:cNvPr id="7" name="Picture 6">
            <a:extLst>
              <a:ext uri="{FF2B5EF4-FFF2-40B4-BE49-F238E27FC236}">
                <a16:creationId xmlns:a16="http://schemas.microsoft.com/office/drawing/2014/main" id="{25F33BD6-302D-8458-E0D3-B90337B6E560}"/>
              </a:ext>
            </a:extLst>
          </p:cNvPr>
          <p:cNvPicPr>
            <a:picLocks noChangeAspect="1"/>
          </p:cNvPicPr>
          <p:nvPr/>
        </p:nvPicPr>
        <p:blipFill>
          <a:blip r:embed="rId3"/>
          <a:stretch>
            <a:fillRect/>
          </a:stretch>
        </p:blipFill>
        <p:spPr>
          <a:xfrm>
            <a:off x="5758385" y="1226702"/>
            <a:ext cx="6095998" cy="1973698"/>
          </a:xfrm>
          <a:prstGeom prst="rect">
            <a:avLst/>
          </a:prstGeom>
        </p:spPr>
      </p:pic>
    </p:spTree>
    <p:extLst>
      <p:ext uri="{BB962C8B-B14F-4D97-AF65-F5344CB8AC3E}">
        <p14:creationId xmlns:p14="http://schemas.microsoft.com/office/powerpoint/2010/main" val="806244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FEBAAE-5FC6-ECCF-C8B4-C558704F19CD}"/>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1994335-59C1-8294-97CB-ABA5EC730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58B588-1B92-5E09-C9F5-BAB837DC2C8F}"/>
              </a:ext>
            </a:extLst>
          </p:cNvPr>
          <p:cNvSpPr>
            <a:spLocks noGrp="1"/>
          </p:cNvSpPr>
          <p:nvPr>
            <p:ph type="title"/>
          </p:nvPr>
        </p:nvSpPr>
        <p:spPr>
          <a:xfrm>
            <a:off x="923961" y="554181"/>
            <a:ext cx="4959603" cy="1249063"/>
          </a:xfrm>
        </p:spPr>
        <p:txBody>
          <a:bodyPr vert="horz" lIns="91440" tIns="45720" rIns="91440" bIns="45720" rtlCol="0" anchor="b">
            <a:normAutofit/>
          </a:bodyPr>
          <a:lstStyle/>
          <a:p>
            <a:r>
              <a:rPr lang="en-US" sz="3700" kern="1200" dirty="0">
                <a:solidFill>
                  <a:schemeClr val="tx1"/>
                </a:solidFill>
                <a:latin typeface="+mj-lt"/>
                <a:ea typeface="+mj-ea"/>
                <a:cs typeface="+mj-cs"/>
              </a:rPr>
              <a:t>The Glen Beacon</a:t>
            </a:r>
            <a:br>
              <a:rPr lang="en-US" sz="3700" kern="1200" dirty="0">
                <a:solidFill>
                  <a:schemeClr val="tx1"/>
                </a:solidFill>
                <a:latin typeface="+mj-lt"/>
                <a:ea typeface="+mj-ea"/>
                <a:cs typeface="+mj-cs"/>
              </a:rPr>
            </a:br>
            <a:r>
              <a:rPr lang="en-US" sz="2800" kern="1200" dirty="0">
                <a:solidFill>
                  <a:srgbClr val="FF0000"/>
                </a:solidFill>
                <a:latin typeface="+mj-lt"/>
                <a:ea typeface="+mj-ea"/>
                <a:cs typeface="+mj-cs"/>
              </a:rPr>
              <a:t>Due December 31</a:t>
            </a:r>
            <a:br>
              <a:rPr lang="en-US" sz="2800" kern="1200" dirty="0">
                <a:solidFill>
                  <a:srgbClr val="FF0000"/>
                </a:solidFill>
                <a:latin typeface="+mj-lt"/>
                <a:ea typeface="+mj-ea"/>
                <a:cs typeface="+mj-cs"/>
              </a:rPr>
            </a:br>
            <a:r>
              <a:rPr lang="en-US" sz="1000" kern="1200" dirty="0">
                <a:latin typeface="+mj-lt"/>
                <a:ea typeface="+mj-ea"/>
                <a:cs typeface="+mj-cs"/>
              </a:rPr>
              <a:t>Parcel# 65.45-1-11 &amp; 65.45-1-12</a:t>
            </a:r>
            <a:endParaRPr lang="en-US" sz="3700" kern="1200" dirty="0">
              <a:latin typeface="+mj-lt"/>
              <a:ea typeface="+mj-ea"/>
              <a:cs typeface="+mj-cs"/>
            </a:endParaRPr>
          </a:p>
        </p:txBody>
      </p:sp>
      <p:sp>
        <p:nvSpPr>
          <p:cNvPr id="36" name="Rectangle 35">
            <a:extLst>
              <a:ext uri="{FF2B5EF4-FFF2-40B4-BE49-F238E27FC236}">
                <a16:creationId xmlns:a16="http://schemas.microsoft.com/office/drawing/2014/main" id="{94F12E80-3BFE-EB0B-FDB9-82186D1D2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BDE1AC7-B20A-E871-E234-7AB42C436A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ED05181-6752-59E0-00DA-33EA621A6E00}"/>
              </a:ext>
            </a:extLst>
          </p:cNvPr>
          <p:cNvPicPr>
            <a:picLocks noChangeAspect="1"/>
          </p:cNvPicPr>
          <p:nvPr/>
        </p:nvPicPr>
        <p:blipFill>
          <a:blip r:embed="rId2"/>
          <a:stretch>
            <a:fillRect/>
          </a:stretch>
        </p:blipFill>
        <p:spPr>
          <a:xfrm>
            <a:off x="923961" y="1803244"/>
            <a:ext cx="4139396" cy="4500575"/>
          </a:xfrm>
          <a:prstGeom prst="rect">
            <a:avLst/>
          </a:prstGeom>
        </p:spPr>
      </p:pic>
      <p:sp>
        <p:nvSpPr>
          <p:cNvPr id="3" name="TextBox 2">
            <a:extLst>
              <a:ext uri="{FF2B5EF4-FFF2-40B4-BE49-F238E27FC236}">
                <a16:creationId xmlns:a16="http://schemas.microsoft.com/office/drawing/2014/main" id="{9AF67293-39FC-51DF-5B53-6E3633B81226}"/>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pic>
        <p:nvPicPr>
          <p:cNvPr id="7" name="Picture 6">
            <a:extLst>
              <a:ext uri="{FF2B5EF4-FFF2-40B4-BE49-F238E27FC236}">
                <a16:creationId xmlns:a16="http://schemas.microsoft.com/office/drawing/2014/main" id="{810E4DD3-5BA1-7488-FDF8-E48DAD4C0A4F}"/>
              </a:ext>
            </a:extLst>
          </p:cNvPr>
          <p:cNvPicPr>
            <a:picLocks noChangeAspect="1"/>
          </p:cNvPicPr>
          <p:nvPr/>
        </p:nvPicPr>
        <p:blipFill>
          <a:blip r:embed="rId3"/>
          <a:stretch>
            <a:fillRect/>
          </a:stretch>
        </p:blipFill>
        <p:spPr>
          <a:xfrm>
            <a:off x="5628876" y="966582"/>
            <a:ext cx="5715798" cy="2943636"/>
          </a:xfrm>
          <a:prstGeom prst="rect">
            <a:avLst/>
          </a:prstGeom>
        </p:spPr>
      </p:pic>
    </p:spTree>
    <p:extLst>
      <p:ext uri="{BB962C8B-B14F-4D97-AF65-F5344CB8AC3E}">
        <p14:creationId xmlns:p14="http://schemas.microsoft.com/office/powerpoint/2010/main" val="1764673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D0650C-6848-572B-83E3-7A5810D0DACA}"/>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364C918-4D33-702E-6FBC-E99D4D059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8F546F-6190-0CFE-E411-CA5FDBC19084}"/>
              </a:ext>
            </a:extLst>
          </p:cNvPr>
          <p:cNvSpPr>
            <a:spLocks noGrp="1"/>
          </p:cNvSpPr>
          <p:nvPr>
            <p:ph type="title"/>
          </p:nvPr>
        </p:nvSpPr>
        <p:spPr>
          <a:xfrm>
            <a:off x="926085" y="488083"/>
            <a:ext cx="5511291" cy="1235339"/>
          </a:xfrm>
        </p:spPr>
        <p:txBody>
          <a:bodyPr vert="horz" lIns="91440" tIns="45720" rIns="91440" bIns="45720" rtlCol="0" anchor="b">
            <a:normAutofit/>
          </a:bodyPr>
          <a:lstStyle/>
          <a:p>
            <a:r>
              <a:rPr lang="en-US" sz="3700" kern="1200" dirty="0">
                <a:solidFill>
                  <a:schemeClr val="tx1"/>
                </a:solidFill>
                <a:latin typeface="+mj-lt"/>
                <a:ea typeface="+mj-ea"/>
                <a:cs typeface="+mj-cs"/>
              </a:rPr>
              <a:t>First Second Development</a:t>
            </a:r>
            <a:br>
              <a:rPr lang="en-US" sz="3700" kern="1200" dirty="0">
                <a:solidFill>
                  <a:schemeClr val="tx1"/>
                </a:solidFill>
                <a:latin typeface="+mj-lt"/>
                <a:ea typeface="+mj-ea"/>
                <a:cs typeface="+mj-cs"/>
              </a:rPr>
            </a:br>
            <a:r>
              <a:rPr lang="en-US" sz="2800" kern="1200" dirty="0">
                <a:solidFill>
                  <a:srgbClr val="FF0000"/>
                </a:solidFill>
                <a:latin typeface="+mj-lt"/>
                <a:ea typeface="+mj-ea"/>
                <a:cs typeface="+mj-cs"/>
              </a:rPr>
              <a:t>Due February 1</a:t>
            </a:r>
            <a:br>
              <a:rPr lang="en-US" sz="2800" kern="1200" dirty="0">
                <a:solidFill>
                  <a:srgbClr val="FF0000"/>
                </a:solidFill>
                <a:latin typeface="+mj-lt"/>
                <a:ea typeface="+mj-ea"/>
                <a:cs typeface="+mj-cs"/>
              </a:rPr>
            </a:br>
            <a:r>
              <a:rPr lang="en-US" sz="1000" kern="1200" dirty="0">
                <a:latin typeface="+mj-lt"/>
                <a:ea typeface="+mj-ea"/>
                <a:cs typeface="+mj-cs"/>
              </a:rPr>
              <a:t>Parcel# 65.09-7-20</a:t>
            </a:r>
            <a:endParaRPr lang="en-US" sz="3700" kern="1200" dirty="0">
              <a:latin typeface="+mj-lt"/>
              <a:ea typeface="+mj-ea"/>
              <a:cs typeface="+mj-cs"/>
            </a:endParaRPr>
          </a:p>
        </p:txBody>
      </p:sp>
      <p:sp>
        <p:nvSpPr>
          <p:cNvPr id="36" name="Rectangle 35">
            <a:extLst>
              <a:ext uri="{FF2B5EF4-FFF2-40B4-BE49-F238E27FC236}">
                <a16:creationId xmlns:a16="http://schemas.microsoft.com/office/drawing/2014/main" id="{681A37B3-4AA2-174C-24C8-77C44F017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FCC7F97-7E03-9730-D8D6-A5A51EF03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73039CD-E764-3D82-9B28-A2380828F8C5}"/>
              </a:ext>
            </a:extLst>
          </p:cNvPr>
          <p:cNvPicPr>
            <a:picLocks noChangeAspect="1"/>
          </p:cNvPicPr>
          <p:nvPr/>
        </p:nvPicPr>
        <p:blipFill>
          <a:blip r:embed="rId2"/>
          <a:stretch>
            <a:fillRect/>
          </a:stretch>
        </p:blipFill>
        <p:spPr>
          <a:xfrm>
            <a:off x="685939" y="1723422"/>
            <a:ext cx="4006539" cy="4646495"/>
          </a:xfrm>
          <a:prstGeom prst="rect">
            <a:avLst/>
          </a:prstGeom>
        </p:spPr>
      </p:pic>
      <p:sp>
        <p:nvSpPr>
          <p:cNvPr id="4" name="TextBox 3">
            <a:extLst>
              <a:ext uri="{FF2B5EF4-FFF2-40B4-BE49-F238E27FC236}">
                <a16:creationId xmlns:a16="http://schemas.microsoft.com/office/drawing/2014/main" id="{EEF33F74-7CAA-FBE2-76A5-3B72631C9025}"/>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pic>
        <p:nvPicPr>
          <p:cNvPr id="7" name="Picture 6">
            <a:extLst>
              <a:ext uri="{FF2B5EF4-FFF2-40B4-BE49-F238E27FC236}">
                <a16:creationId xmlns:a16="http://schemas.microsoft.com/office/drawing/2014/main" id="{CA0D1FCE-5EC7-1C62-D34B-4E327DC79936}"/>
              </a:ext>
            </a:extLst>
          </p:cNvPr>
          <p:cNvPicPr>
            <a:picLocks noChangeAspect="1"/>
          </p:cNvPicPr>
          <p:nvPr/>
        </p:nvPicPr>
        <p:blipFill>
          <a:blip r:embed="rId3"/>
          <a:stretch>
            <a:fillRect/>
          </a:stretch>
        </p:blipFill>
        <p:spPr>
          <a:xfrm>
            <a:off x="5003211" y="1414213"/>
            <a:ext cx="6611273" cy="3572374"/>
          </a:xfrm>
          <a:prstGeom prst="rect">
            <a:avLst/>
          </a:prstGeom>
        </p:spPr>
      </p:pic>
    </p:spTree>
    <p:extLst>
      <p:ext uri="{BB962C8B-B14F-4D97-AF65-F5344CB8AC3E}">
        <p14:creationId xmlns:p14="http://schemas.microsoft.com/office/powerpoint/2010/main" val="2636683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842A9A-043B-DF1B-61D7-E768A0B005A4}"/>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DDA9F99-486C-ADA5-DF8A-EE56C99FB2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86BEC-EEF0-3FDB-9AF0-A74B8B9450D6}"/>
              </a:ext>
            </a:extLst>
          </p:cNvPr>
          <p:cNvSpPr>
            <a:spLocks noGrp="1"/>
          </p:cNvSpPr>
          <p:nvPr>
            <p:ph type="title"/>
          </p:nvPr>
        </p:nvSpPr>
        <p:spPr>
          <a:xfrm>
            <a:off x="591451" y="463226"/>
            <a:ext cx="6142227" cy="1290203"/>
          </a:xfrm>
        </p:spPr>
        <p:txBody>
          <a:bodyPr vert="horz" lIns="91440" tIns="45720" rIns="91440" bIns="45720" rtlCol="0" anchor="b">
            <a:normAutofit/>
          </a:bodyPr>
          <a:lstStyle/>
          <a:p>
            <a:r>
              <a:rPr lang="en-US" sz="3700" kern="1200" dirty="0">
                <a:solidFill>
                  <a:schemeClr val="tx1"/>
                </a:solidFill>
                <a:latin typeface="+mj-lt"/>
                <a:ea typeface="+mj-ea"/>
                <a:cs typeface="+mj-cs"/>
              </a:rPr>
              <a:t>Lin-Zhu Commercial Company</a:t>
            </a:r>
            <a:br>
              <a:rPr lang="en-US" sz="3700" kern="1200" dirty="0">
                <a:solidFill>
                  <a:schemeClr val="tx1"/>
                </a:solidFill>
                <a:latin typeface="+mj-lt"/>
                <a:ea typeface="+mj-ea"/>
                <a:cs typeface="+mj-cs"/>
              </a:rPr>
            </a:br>
            <a:r>
              <a:rPr lang="en-US" sz="2800" kern="1200" dirty="0">
                <a:solidFill>
                  <a:srgbClr val="FF0000"/>
                </a:solidFill>
                <a:latin typeface="+mj-lt"/>
                <a:ea typeface="+mj-ea"/>
                <a:cs typeface="+mj-cs"/>
              </a:rPr>
              <a:t>Due February 1</a:t>
            </a:r>
            <a:br>
              <a:rPr lang="en-US" sz="2800" kern="1200" dirty="0">
                <a:solidFill>
                  <a:srgbClr val="FF0000"/>
                </a:solidFill>
                <a:latin typeface="+mj-lt"/>
                <a:ea typeface="+mj-ea"/>
                <a:cs typeface="+mj-cs"/>
              </a:rPr>
            </a:br>
            <a:r>
              <a:rPr lang="en-US" sz="1000" kern="1200" dirty="0">
                <a:latin typeface="+mj-lt"/>
                <a:ea typeface="+mj-ea"/>
                <a:cs typeface="+mj-cs"/>
              </a:rPr>
              <a:t>Parcel# 65.17-6-19</a:t>
            </a:r>
            <a:endParaRPr lang="en-US" sz="3700" kern="1200" dirty="0">
              <a:latin typeface="+mj-lt"/>
              <a:ea typeface="+mj-ea"/>
              <a:cs typeface="+mj-cs"/>
            </a:endParaRPr>
          </a:p>
        </p:txBody>
      </p:sp>
      <p:sp>
        <p:nvSpPr>
          <p:cNvPr id="36" name="Rectangle 35">
            <a:extLst>
              <a:ext uri="{FF2B5EF4-FFF2-40B4-BE49-F238E27FC236}">
                <a16:creationId xmlns:a16="http://schemas.microsoft.com/office/drawing/2014/main" id="{ADBFAAF9-F843-23C6-E258-E4371E993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96C56D9-830B-1B12-97DA-228223767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7545E0-595D-1437-FF3D-780B1CC6CA33}"/>
              </a:ext>
            </a:extLst>
          </p:cNvPr>
          <p:cNvPicPr>
            <a:picLocks noChangeAspect="1"/>
          </p:cNvPicPr>
          <p:nvPr/>
        </p:nvPicPr>
        <p:blipFill>
          <a:blip r:embed="rId2"/>
          <a:stretch>
            <a:fillRect/>
          </a:stretch>
        </p:blipFill>
        <p:spPr>
          <a:xfrm>
            <a:off x="785456" y="1753429"/>
            <a:ext cx="4186593" cy="4570038"/>
          </a:xfrm>
          <a:prstGeom prst="rect">
            <a:avLst/>
          </a:prstGeom>
        </p:spPr>
      </p:pic>
      <p:pic>
        <p:nvPicPr>
          <p:cNvPr id="4" name="Picture 3">
            <a:extLst>
              <a:ext uri="{FF2B5EF4-FFF2-40B4-BE49-F238E27FC236}">
                <a16:creationId xmlns:a16="http://schemas.microsoft.com/office/drawing/2014/main" id="{B56EDC61-4E7F-E1BF-85D7-F112F788B662}"/>
              </a:ext>
            </a:extLst>
          </p:cNvPr>
          <p:cNvPicPr>
            <a:picLocks noChangeAspect="1"/>
          </p:cNvPicPr>
          <p:nvPr/>
        </p:nvPicPr>
        <p:blipFill>
          <a:blip r:embed="rId3"/>
          <a:stretch>
            <a:fillRect/>
          </a:stretch>
        </p:blipFill>
        <p:spPr>
          <a:xfrm>
            <a:off x="5427488" y="1604777"/>
            <a:ext cx="6173061" cy="2657846"/>
          </a:xfrm>
          <a:prstGeom prst="rect">
            <a:avLst/>
          </a:prstGeom>
        </p:spPr>
      </p:pic>
      <p:sp>
        <p:nvSpPr>
          <p:cNvPr id="7" name="TextBox 6">
            <a:extLst>
              <a:ext uri="{FF2B5EF4-FFF2-40B4-BE49-F238E27FC236}">
                <a16:creationId xmlns:a16="http://schemas.microsoft.com/office/drawing/2014/main" id="{1D3E8BE7-28F4-1929-6717-ACD47EE1D8F0}"/>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spTree>
    <p:extLst>
      <p:ext uri="{BB962C8B-B14F-4D97-AF65-F5344CB8AC3E}">
        <p14:creationId xmlns:p14="http://schemas.microsoft.com/office/powerpoint/2010/main" val="1160776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95E6A9-463A-865F-1104-25F6C8A69F68}"/>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65C6B21-7A6A-0AD9-E555-9ECA8CB55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774DCE-254D-5340-5186-87444ED9E2BA}"/>
              </a:ext>
            </a:extLst>
          </p:cNvPr>
          <p:cNvSpPr>
            <a:spLocks noGrp="1"/>
          </p:cNvSpPr>
          <p:nvPr>
            <p:ph type="title"/>
          </p:nvPr>
        </p:nvSpPr>
        <p:spPr>
          <a:xfrm>
            <a:off x="1136397" y="502021"/>
            <a:ext cx="4959603" cy="1642969"/>
          </a:xfrm>
        </p:spPr>
        <p:txBody>
          <a:bodyPr vert="horz" lIns="91440" tIns="45720" rIns="91440" bIns="45720" rtlCol="0" anchor="b">
            <a:normAutofit/>
          </a:bodyPr>
          <a:lstStyle/>
          <a:p>
            <a:r>
              <a:rPr lang="en-US" sz="3700" kern="1200" dirty="0">
                <a:solidFill>
                  <a:schemeClr val="tx1"/>
                </a:solidFill>
                <a:latin typeface="+mj-lt"/>
                <a:ea typeface="+mj-ea"/>
                <a:cs typeface="+mj-cs"/>
              </a:rPr>
              <a:t>Solar Installation: </a:t>
            </a:r>
            <a:br>
              <a:rPr lang="en-US" sz="3700" kern="1200" dirty="0">
                <a:solidFill>
                  <a:schemeClr val="tx1"/>
                </a:solidFill>
                <a:latin typeface="+mj-lt"/>
                <a:ea typeface="+mj-ea"/>
                <a:cs typeface="+mj-cs"/>
              </a:rPr>
            </a:br>
            <a:r>
              <a:rPr lang="en-US" sz="3700" kern="1200" dirty="0">
                <a:solidFill>
                  <a:schemeClr val="tx1"/>
                </a:solidFill>
                <a:latin typeface="+mj-lt"/>
                <a:ea typeface="+mj-ea"/>
                <a:cs typeface="+mj-cs"/>
              </a:rPr>
              <a:t>NY Orange 1, LLC </a:t>
            </a:r>
            <a:br>
              <a:rPr lang="en-US" sz="3700" kern="1200" dirty="0">
                <a:solidFill>
                  <a:schemeClr val="tx1"/>
                </a:solidFill>
                <a:latin typeface="+mj-lt"/>
                <a:ea typeface="+mj-ea"/>
                <a:cs typeface="+mj-cs"/>
              </a:rPr>
            </a:br>
            <a:r>
              <a:rPr lang="en-US" sz="2800" kern="1200" dirty="0">
                <a:solidFill>
                  <a:srgbClr val="FF0000"/>
                </a:solidFill>
                <a:latin typeface="+mj-lt"/>
                <a:ea typeface="+mj-ea"/>
                <a:cs typeface="+mj-cs"/>
              </a:rPr>
              <a:t>Due February 1</a:t>
            </a:r>
            <a:br>
              <a:rPr lang="en-US" sz="2800" kern="1200" dirty="0">
                <a:solidFill>
                  <a:srgbClr val="FF0000"/>
                </a:solidFill>
                <a:latin typeface="+mj-lt"/>
                <a:ea typeface="+mj-ea"/>
                <a:cs typeface="+mj-cs"/>
              </a:rPr>
            </a:br>
            <a:r>
              <a:rPr lang="en-US" sz="1000" kern="1200" dirty="0">
                <a:latin typeface="+mj-lt"/>
                <a:ea typeface="+mj-ea"/>
                <a:cs typeface="+mj-cs"/>
              </a:rPr>
              <a:t>Parcel# 83.00-1-20/1</a:t>
            </a:r>
            <a:endParaRPr lang="en-US" sz="3700" kern="1200" dirty="0">
              <a:latin typeface="+mj-lt"/>
              <a:ea typeface="+mj-ea"/>
              <a:cs typeface="+mj-cs"/>
            </a:endParaRPr>
          </a:p>
        </p:txBody>
      </p:sp>
      <p:sp>
        <p:nvSpPr>
          <p:cNvPr id="36" name="Rectangle 35">
            <a:extLst>
              <a:ext uri="{FF2B5EF4-FFF2-40B4-BE49-F238E27FC236}">
                <a16:creationId xmlns:a16="http://schemas.microsoft.com/office/drawing/2014/main" id="{98C56F03-5430-BF51-C56F-B3B47EE0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6E93467-23A3-2D3E-6DB2-A62E72904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un PNG Transparent Images Free Download - Pngfre">
            <a:extLst>
              <a:ext uri="{FF2B5EF4-FFF2-40B4-BE49-F238E27FC236}">
                <a16:creationId xmlns:a16="http://schemas.microsoft.com/office/drawing/2014/main" id="{CDDBE594-BFA5-BA9B-CB94-1BB6C6EFC90A}"/>
              </a:ext>
            </a:extLst>
          </p:cNvPr>
          <p:cNvPicPr>
            <a:picLocks noChangeAspect="1" noChangeArrowheads="1"/>
          </p:cNvPicPr>
          <p:nvPr/>
        </p:nvPicPr>
        <p:blipFill>
          <a:blip r:embed="rId2">
            <a:alphaModFix amt="39000"/>
            <a:extLst>
              <a:ext uri="{28A0092B-C50C-407E-A947-70E740481C1C}">
                <a14:useLocalDpi xmlns:a14="http://schemas.microsoft.com/office/drawing/2010/main" val="0"/>
              </a:ext>
            </a:extLst>
          </a:blip>
          <a:srcRect/>
          <a:stretch>
            <a:fillRect/>
          </a:stretch>
        </p:blipFill>
        <p:spPr bwMode="auto">
          <a:xfrm>
            <a:off x="-164187" y="-115540"/>
            <a:ext cx="2601168" cy="26279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AA4E3F8-4370-5FCC-2744-99D3B8EC16AB}"/>
              </a:ext>
            </a:extLst>
          </p:cNvPr>
          <p:cNvPicPr>
            <a:picLocks noChangeAspect="1"/>
          </p:cNvPicPr>
          <p:nvPr/>
        </p:nvPicPr>
        <p:blipFill>
          <a:blip r:embed="rId3"/>
          <a:stretch>
            <a:fillRect/>
          </a:stretch>
        </p:blipFill>
        <p:spPr>
          <a:xfrm>
            <a:off x="1129057" y="2144990"/>
            <a:ext cx="3863622" cy="4172712"/>
          </a:xfrm>
          <a:prstGeom prst="rect">
            <a:avLst/>
          </a:prstGeom>
        </p:spPr>
      </p:pic>
      <p:sp>
        <p:nvSpPr>
          <p:cNvPr id="3" name="TextBox 2">
            <a:extLst>
              <a:ext uri="{FF2B5EF4-FFF2-40B4-BE49-F238E27FC236}">
                <a16:creationId xmlns:a16="http://schemas.microsoft.com/office/drawing/2014/main" id="{078279D2-10BE-9038-18F7-3FAA3EE3E213}"/>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pic>
        <p:nvPicPr>
          <p:cNvPr id="7" name="Picture 6">
            <a:extLst>
              <a:ext uri="{FF2B5EF4-FFF2-40B4-BE49-F238E27FC236}">
                <a16:creationId xmlns:a16="http://schemas.microsoft.com/office/drawing/2014/main" id="{E306C4A9-35FE-064B-4068-EA28B040A510}"/>
              </a:ext>
            </a:extLst>
          </p:cNvPr>
          <p:cNvPicPr>
            <a:picLocks noChangeAspect="1"/>
          </p:cNvPicPr>
          <p:nvPr/>
        </p:nvPicPr>
        <p:blipFill>
          <a:blip r:embed="rId4"/>
          <a:stretch>
            <a:fillRect/>
          </a:stretch>
        </p:blipFill>
        <p:spPr>
          <a:xfrm>
            <a:off x="5430656" y="1672994"/>
            <a:ext cx="6134956" cy="2391109"/>
          </a:xfrm>
          <a:prstGeom prst="rect">
            <a:avLst/>
          </a:prstGeom>
        </p:spPr>
      </p:pic>
    </p:spTree>
    <p:extLst>
      <p:ext uri="{BB962C8B-B14F-4D97-AF65-F5344CB8AC3E}">
        <p14:creationId xmlns:p14="http://schemas.microsoft.com/office/powerpoint/2010/main" val="1116675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3DC5B5-9868-EFAC-5209-1145DD394DBE}"/>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172B15D-639B-58D7-27E6-C1D012B88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765281-6741-5613-6E32-553F42A7F25A}"/>
              </a:ext>
            </a:extLst>
          </p:cNvPr>
          <p:cNvSpPr>
            <a:spLocks noGrp="1"/>
          </p:cNvSpPr>
          <p:nvPr>
            <p:ph type="title"/>
          </p:nvPr>
        </p:nvSpPr>
        <p:spPr>
          <a:xfrm>
            <a:off x="1136397" y="502021"/>
            <a:ext cx="4959603" cy="1642969"/>
          </a:xfrm>
        </p:spPr>
        <p:txBody>
          <a:bodyPr vert="horz" lIns="91440" tIns="45720" rIns="91440" bIns="45720" rtlCol="0" anchor="b">
            <a:normAutofit/>
          </a:bodyPr>
          <a:lstStyle/>
          <a:p>
            <a:r>
              <a:rPr lang="en-US" sz="3700" kern="1200" dirty="0">
                <a:solidFill>
                  <a:schemeClr val="tx1"/>
                </a:solidFill>
                <a:latin typeface="+mj-lt"/>
                <a:ea typeface="+mj-ea"/>
                <a:cs typeface="+mj-cs"/>
              </a:rPr>
              <a:t>Solar Installation: </a:t>
            </a:r>
            <a:br>
              <a:rPr lang="en-US" sz="3700" kern="1200" dirty="0">
                <a:solidFill>
                  <a:schemeClr val="tx1"/>
                </a:solidFill>
                <a:latin typeface="+mj-lt"/>
                <a:ea typeface="+mj-ea"/>
                <a:cs typeface="+mj-cs"/>
              </a:rPr>
            </a:br>
            <a:r>
              <a:rPr lang="en-US" sz="3700" kern="1200" dirty="0">
                <a:solidFill>
                  <a:schemeClr val="tx1"/>
                </a:solidFill>
                <a:latin typeface="+mj-lt"/>
                <a:ea typeface="+mj-ea"/>
                <a:cs typeface="+mj-cs"/>
              </a:rPr>
              <a:t>NY Dix 1, LLC </a:t>
            </a:r>
            <a:br>
              <a:rPr lang="en-US" sz="3700" kern="1200" dirty="0">
                <a:solidFill>
                  <a:schemeClr val="tx1"/>
                </a:solidFill>
                <a:latin typeface="+mj-lt"/>
                <a:ea typeface="+mj-ea"/>
                <a:cs typeface="+mj-cs"/>
              </a:rPr>
            </a:br>
            <a:r>
              <a:rPr lang="en-US" sz="2800" kern="1200" dirty="0">
                <a:solidFill>
                  <a:srgbClr val="FF0000"/>
                </a:solidFill>
                <a:latin typeface="+mj-lt"/>
                <a:ea typeface="+mj-ea"/>
                <a:cs typeface="+mj-cs"/>
              </a:rPr>
              <a:t>Due February 1</a:t>
            </a:r>
            <a:br>
              <a:rPr lang="en-US" sz="2800" kern="1200" dirty="0">
                <a:solidFill>
                  <a:srgbClr val="FF0000"/>
                </a:solidFill>
                <a:latin typeface="+mj-lt"/>
                <a:ea typeface="+mj-ea"/>
                <a:cs typeface="+mj-cs"/>
              </a:rPr>
            </a:br>
            <a:r>
              <a:rPr lang="en-US" sz="1000" kern="1200" dirty="0">
                <a:latin typeface="+mj-lt"/>
                <a:ea typeface="+mj-ea"/>
                <a:cs typeface="+mj-cs"/>
              </a:rPr>
              <a:t>Parcel# 74.00-1-29.21/1</a:t>
            </a:r>
            <a:endParaRPr lang="en-US" sz="3700" kern="1200" dirty="0">
              <a:latin typeface="+mj-lt"/>
              <a:ea typeface="+mj-ea"/>
              <a:cs typeface="+mj-cs"/>
            </a:endParaRPr>
          </a:p>
        </p:txBody>
      </p:sp>
      <p:sp>
        <p:nvSpPr>
          <p:cNvPr id="36" name="Rectangle 35">
            <a:extLst>
              <a:ext uri="{FF2B5EF4-FFF2-40B4-BE49-F238E27FC236}">
                <a16:creationId xmlns:a16="http://schemas.microsoft.com/office/drawing/2014/main" id="{CA01D0EA-7297-DA7F-6467-11D9132B2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EDDF3C0-DF15-F1DD-F64F-086B303AA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Sun PNG Transparent Images Free Download - Pngfre">
            <a:extLst>
              <a:ext uri="{FF2B5EF4-FFF2-40B4-BE49-F238E27FC236}">
                <a16:creationId xmlns:a16="http://schemas.microsoft.com/office/drawing/2014/main" id="{3D1E8780-5FC9-6291-C0A5-6354CB36EF16}"/>
              </a:ext>
            </a:extLst>
          </p:cNvPr>
          <p:cNvPicPr>
            <a:picLocks noChangeAspect="1" noChangeArrowheads="1"/>
          </p:cNvPicPr>
          <p:nvPr/>
        </p:nvPicPr>
        <p:blipFill>
          <a:blip r:embed="rId2">
            <a:alphaModFix amt="39000"/>
            <a:extLst>
              <a:ext uri="{28A0092B-C50C-407E-A947-70E740481C1C}">
                <a14:useLocalDpi xmlns:a14="http://schemas.microsoft.com/office/drawing/2010/main" val="0"/>
              </a:ext>
            </a:extLst>
          </a:blip>
          <a:srcRect/>
          <a:stretch>
            <a:fillRect/>
          </a:stretch>
        </p:blipFill>
        <p:spPr bwMode="auto">
          <a:xfrm>
            <a:off x="-164187" y="-115540"/>
            <a:ext cx="2601168" cy="26279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22B169E-D83A-48C0-5B40-97A9C533C9B0}"/>
              </a:ext>
            </a:extLst>
          </p:cNvPr>
          <p:cNvPicPr>
            <a:picLocks noChangeAspect="1"/>
          </p:cNvPicPr>
          <p:nvPr/>
        </p:nvPicPr>
        <p:blipFill>
          <a:blip r:embed="rId3"/>
          <a:stretch>
            <a:fillRect/>
          </a:stretch>
        </p:blipFill>
        <p:spPr>
          <a:xfrm>
            <a:off x="1136397" y="2226805"/>
            <a:ext cx="4055444" cy="4092178"/>
          </a:xfrm>
          <a:prstGeom prst="rect">
            <a:avLst/>
          </a:prstGeom>
        </p:spPr>
      </p:pic>
      <p:sp>
        <p:nvSpPr>
          <p:cNvPr id="3" name="TextBox 2">
            <a:extLst>
              <a:ext uri="{FF2B5EF4-FFF2-40B4-BE49-F238E27FC236}">
                <a16:creationId xmlns:a16="http://schemas.microsoft.com/office/drawing/2014/main" id="{FE426589-D62D-E529-E469-3DA47B507171}"/>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pic>
        <p:nvPicPr>
          <p:cNvPr id="8" name="Picture 7">
            <a:extLst>
              <a:ext uri="{FF2B5EF4-FFF2-40B4-BE49-F238E27FC236}">
                <a16:creationId xmlns:a16="http://schemas.microsoft.com/office/drawing/2014/main" id="{6AEE554B-BD97-2FD6-7CC8-64A692F6F40A}"/>
              </a:ext>
            </a:extLst>
          </p:cNvPr>
          <p:cNvPicPr>
            <a:picLocks noChangeAspect="1"/>
          </p:cNvPicPr>
          <p:nvPr/>
        </p:nvPicPr>
        <p:blipFill>
          <a:blip r:embed="rId4"/>
          <a:stretch>
            <a:fillRect/>
          </a:stretch>
        </p:blipFill>
        <p:spPr>
          <a:xfrm>
            <a:off x="5488859" y="1331137"/>
            <a:ext cx="6406122" cy="2362530"/>
          </a:xfrm>
          <a:prstGeom prst="rect">
            <a:avLst/>
          </a:prstGeom>
        </p:spPr>
      </p:pic>
    </p:spTree>
    <p:extLst>
      <p:ext uri="{BB962C8B-B14F-4D97-AF65-F5344CB8AC3E}">
        <p14:creationId xmlns:p14="http://schemas.microsoft.com/office/powerpoint/2010/main" val="86385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2AB94A-FFC3-88C6-B2D2-1E07A7A2A961}"/>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818FBD2-0EDE-B0A6-58A7-916E82747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CB714C-DD70-B45F-90A6-146447CE7DE2}"/>
              </a:ext>
            </a:extLst>
          </p:cNvPr>
          <p:cNvSpPr>
            <a:spLocks noGrp="1"/>
          </p:cNvSpPr>
          <p:nvPr>
            <p:ph type="title"/>
          </p:nvPr>
        </p:nvSpPr>
        <p:spPr>
          <a:xfrm>
            <a:off x="1136397" y="502021"/>
            <a:ext cx="4959603" cy="1642969"/>
          </a:xfrm>
        </p:spPr>
        <p:txBody>
          <a:bodyPr vert="horz" lIns="91440" tIns="45720" rIns="91440" bIns="45720" rtlCol="0" anchor="b">
            <a:normAutofit/>
          </a:bodyPr>
          <a:lstStyle/>
          <a:p>
            <a:r>
              <a:rPr lang="en-US" sz="3700" kern="1200" dirty="0">
                <a:solidFill>
                  <a:schemeClr val="tx1"/>
                </a:solidFill>
                <a:latin typeface="+mj-lt"/>
                <a:ea typeface="+mj-ea"/>
                <a:cs typeface="+mj-cs"/>
              </a:rPr>
              <a:t>Solar Installation: </a:t>
            </a:r>
            <a:br>
              <a:rPr lang="en-US" sz="3700" kern="1200" dirty="0">
                <a:solidFill>
                  <a:schemeClr val="tx1"/>
                </a:solidFill>
                <a:latin typeface="+mj-lt"/>
                <a:ea typeface="+mj-ea"/>
                <a:cs typeface="+mj-cs"/>
              </a:rPr>
            </a:br>
            <a:r>
              <a:rPr lang="en-US" sz="3700" kern="1200" dirty="0">
                <a:solidFill>
                  <a:schemeClr val="tx1"/>
                </a:solidFill>
                <a:latin typeface="+mj-lt"/>
                <a:ea typeface="+mj-ea"/>
                <a:cs typeface="+mj-cs"/>
              </a:rPr>
              <a:t>LSE MUSCA, LLC </a:t>
            </a:r>
            <a:br>
              <a:rPr lang="en-US" sz="3700" kern="1200" dirty="0">
                <a:solidFill>
                  <a:schemeClr val="tx1"/>
                </a:solidFill>
                <a:latin typeface="+mj-lt"/>
                <a:ea typeface="+mj-ea"/>
                <a:cs typeface="+mj-cs"/>
              </a:rPr>
            </a:br>
            <a:r>
              <a:rPr lang="en-US" sz="2800" kern="1200" dirty="0">
                <a:solidFill>
                  <a:srgbClr val="FF0000"/>
                </a:solidFill>
                <a:latin typeface="+mj-lt"/>
                <a:ea typeface="+mj-ea"/>
                <a:cs typeface="+mj-cs"/>
              </a:rPr>
              <a:t>Due February 1</a:t>
            </a:r>
            <a:br>
              <a:rPr lang="en-US" sz="2800" kern="1200" dirty="0">
                <a:solidFill>
                  <a:srgbClr val="FF0000"/>
                </a:solidFill>
                <a:latin typeface="+mj-lt"/>
                <a:ea typeface="+mj-ea"/>
                <a:cs typeface="+mj-cs"/>
              </a:rPr>
            </a:br>
            <a:r>
              <a:rPr lang="en-US" sz="1000" kern="1200" dirty="0">
                <a:latin typeface="+mj-lt"/>
                <a:ea typeface="+mj-ea"/>
                <a:cs typeface="+mj-cs"/>
              </a:rPr>
              <a:t>Parcel# 92.00-2-37.1/1</a:t>
            </a:r>
            <a:endParaRPr lang="en-US" sz="3700" kern="1200" dirty="0">
              <a:latin typeface="+mj-lt"/>
              <a:ea typeface="+mj-ea"/>
              <a:cs typeface="+mj-cs"/>
            </a:endParaRPr>
          </a:p>
        </p:txBody>
      </p:sp>
      <p:sp>
        <p:nvSpPr>
          <p:cNvPr id="36" name="Rectangle 35">
            <a:extLst>
              <a:ext uri="{FF2B5EF4-FFF2-40B4-BE49-F238E27FC236}">
                <a16:creationId xmlns:a16="http://schemas.microsoft.com/office/drawing/2014/main" id="{4D2984EB-5E23-8380-6D20-BB364FDCD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58CFD28-F573-BB03-F1AB-A6A4CD0B0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Sun PNG Transparent Images Free Download - Pngfre">
            <a:extLst>
              <a:ext uri="{FF2B5EF4-FFF2-40B4-BE49-F238E27FC236}">
                <a16:creationId xmlns:a16="http://schemas.microsoft.com/office/drawing/2014/main" id="{6E56D970-A0CD-262B-B4E8-F299AB569045}"/>
              </a:ext>
            </a:extLst>
          </p:cNvPr>
          <p:cNvPicPr>
            <a:picLocks noChangeAspect="1" noChangeArrowheads="1"/>
          </p:cNvPicPr>
          <p:nvPr/>
        </p:nvPicPr>
        <p:blipFill>
          <a:blip r:embed="rId2">
            <a:alphaModFix amt="39000"/>
            <a:extLst>
              <a:ext uri="{28A0092B-C50C-407E-A947-70E740481C1C}">
                <a14:useLocalDpi xmlns:a14="http://schemas.microsoft.com/office/drawing/2010/main" val="0"/>
              </a:ext>
            </a:extLst>
          </a:blip>
          <a:srcRect/>
          <a:stretch>
            <a:fillRect/>
          </a:stretch>
        </p:blipFill>
        <p:spPr bwMode="auto">
          <a:xfrm>
            <a:off x="-164187" y="-115540"/>
            <a:ext cx="2601168" cy="26279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1B7F193-2776-C301-45DA-E5FC02FE0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02" y="2406683"/>
            <a:ext cx="4975885" cy="3732423"/>
          </a:xfrm>
          <a:prstGeom prst="rect">
            <a:avLst/>
          </a:prstGeom>
        </p:spPr>
      </p:pic>
      <p:sp>
        <p:nvSpPr>
          <p:cNvPr id="3" name="TextBox 2">
            <a:extLst>
              <a:ext uri="{FF2B5EF4-FFF2-40B4-BE49-F238E27FC236}">
                <a16:creationId xmlns:a16="http://schemas.microsoft.com/office/drawing/2014/main" id="{F2E51A01-3F87-BE8E-F8F2-BA0BD57D244F}"/>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pic>
        <p:nvPicPr>
          <p:cNvPr id="8" name="Picture 7">
            <a:extLst>
              <a:ext uri="{FF2B5EF4-FFF2-40B4-BE49-F238E27FC236}">
                <a16:creationId xmlns:a16="http://schemas.microsoft.com/office/drawing/2014/main" id="{6CC0A629-D762-F392-5EBA-DA0C16451FEC}"/>
              </a:ext>
            </a:extLst>
          </p:cNvPr>
          <p:cNvPicPr>
            <a:picLocks noChangeAspect="1"/>
          </p:cNvPicPr>
          <p:nvPr/>
        </p:nvPicPr>
        <p:blipFill>
          <a:blip r:embed="rId4"/>
          <a:stretch>
            <a:fillRect/>
          </a:stretch>
        </p:blipFill>
        <p:spPr>
          <a:xfrm>
            <a:off x="5888166" y="1345426"/>
            <a:ext cx="5767952" cy="2333951"/>
          </a:xfrm>
          <a:prstGeom prst="rect">
            <a:avLst/>
          </a:prstGeom>
        </p:spPr>
      </p:pic>
    </p:spTree>
    <p:extLst>
      <p:ext uri="{BB962C8B-B14F-4D97-AF65-F5344CB8AC3E}">
        <p14:creationId xmlns:p14="http://schemas.microsoft.com/office/powerpoint/2010/main" val="3064065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599A6B-1BCB-BD9F-7436-F2839F342C12}"/>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7375EAC-06CF-0B31-9FEC-DBBFC7C3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18795-B1C3-02D7-FFB5-5E4F898588CF}"/>
              </a:ext>
            </a:extLst>
          </p:cNvPr>
          <p:cNvSpPr>
            <a:spLocks noGrp="1"/>
          </p:cNvSpPr>
          <p:nvPr>
            <p:ph type="title"/>
          </p:nvPr>
        </p:nvSpPr>
        <p:spPr>
          <a:xfrm>
            <a:off x="1136396" y="545528"/>
            <a:ext cx="4959603" cy="1642969"/>
          </a:xfrm>
        </p:spPr>
        <p:txBody>
          <a:bodyPr vert="horz" lIns="91440" tIns="45720" rIns="91440" bIns="45720" rtlCol="0" anchor="b">
            <a:normAutofit/>
          </a:bodyPr>
          <a:lstStyle/>
          <a:p>
            <a:r>
              <a:rPr lang="en-US" sz="3700" kern="1200" dirty="0">
                <a:solidFill>
                  <a:schemeClr val="tx1"/>
                </a:solidFill>
                <a:latin typeface="+mj-lt"/>
                <a:ea typeface="+mj-ea"/>
                <a:cs typeface="+mj-cs"/>
              </a:rPr>
              <a:t>Solar Installation: </a:t>
            </a:r>
            <a:br>
              <a:rPr lang="en-US" sz="3700" kern="1200" dirty="0">
                <a:solidFill>
                  <a:schemeClr val="tx1"/>
                </a:solidFill>
                <a:latin typeface="+mj-lt"/>
                <a:ea typeface="+mj-ea"/>
                <a:cs typeface="+mj-cs"/>
              </a:rPr>
            </a:br>
            <a:r>
              <a:rPr lang="en-US" sz="3700" dirty="0"/>
              <a:t>TJA NY DIX SOLAR</a:t>
            </a:r>
            <a:br>
              <a:rPr lang="en-US" sz="3700" kern="1200" dirty="0">
                <a:solidFill>
                  <a:schemeClr val="tx1"/>
                </a:solidFill>
                <a:latin typeface="+mj-lt"/>
                <a:ea typeface="+mj-ea"/>
                <a:cs typeface="+mj-cs"/>
              </a:rPr>
            </a:br>
            <a:r>
              <a:rPr lang="en-US" sz="2800" kern="1200" dirty="0">
                <a:solidFill>
                  <a:srgbClr val="FF0000"/>
                </a:solidFill>
                <a:latin typeface="+mj-lt"/>
                <a:ea typeface="+mj-ea"/>
                <a:cs typeface="+mj-cs"/>
              </a:rPr>
              <a:t>Due February 1</a:t>
            </a:r>
            <a:br>
              <a:rPr lang="en-US" sz="2800" kern="1200" dirty="0">
                <a:solidFill>
                  <a:srgbClr val="FF0000"/>
                </a:solidFill>
                <a:latin typeface="+mj-lt"/>
                <a:ea typeface="+mj-ea"/>
                <a:cs typeface="+mj-cs"/>
              </a:rPr>
            </a:br>
            <a:r>
              <a:rPr lang="en-US" sz="1000" kern="1200" dirty="0">
                <a:latin typeface="+mj-lt"/>
                <a:ea typeface="+mj-ea"/>
                <a:cs typeface="+mj-cs"/>
              </a:rPr>
              <a:t>Parcel# 95.00-3-27/1</a:t>
            </a:r>
            <a:endParaRPr lang="en-US" sz="3700" kern="1200" dirty="0">
              <a:latin typeface="+mj-lt"/>
              <a:ea typeface="+mj-ea"/>
              <a:cs typeface="+mj-cs"/>
            </a:endParaRPr>
          </a:p>
        </p:txBody>
      </p:sp>
      <p:sp>
        <p:nvSpPr>
          <p:cNvPr id="36" name="Rectangle 35">
            <a:extLst>
              <a:ext uri="{FF2B5EF4-FFF2-40B4-BE49-F238E27FC236}">
                <a16:creationId xmlns:a16="http://schemas.microsoft.com/office/drawing/2014/main" id="{A7FD73E1-4E76-98EA-CAB5-57201D30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38AD2A6-8C81-92C4-633D-CF00E9262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Sun PNG Transparent Images Free Download - Pngfre">
            <a:extLst>
              <a:ext uri="{FF2B5EF4-FFF2-40B4-BE49-F238E27FC236}">
                <a16:creationId xmlns:a16="http://schemas.microsoft.com/office/drawing/2014/main" id="{43CD153F-62D7-7CB5-8C7F-CCA4F8314DEA}"/>
              </a:ext>
            </a:extLst>
          </p:cNvPr>
          <p:cNvPicPr>
            <a:picLocks noChangeAspect="1" noChangeArrowheads="1"/>
          </p:cNvPicPr>
          <p:nvPr/>
        </p:nvPicPr>
        <p:blipFill>
          <a:blip r:embed="rId2">
            <a:alphaModFix amt="39000"/>
            <a:extLst>
              <a:ext uri="{28A0092B-C50C-407E-A947-70E740481C1C}">
                <a14:useLocalDpi xmlns:a14="http://schemas.microsoft.com/office/drawing/2010/main" val="0"/>
              </a:ext>
            </a:extLst>
          </a:blip>
          <a:srcRect/>
          <a:stretch>
            <a:fillRect/>
          </a:stretch>
        </p:blipFill>
        <p:spPr bwMode="auto">
          <a:xfrm>
            <a:off x="-164187" y="-115540"/>
            <a:ext cx="2601168" cy="2627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01F9C8A-BE71-4AE5-46E5-DA70A8FB6DA5}"/>
              </a:ext>
            </a:extLst>
          </p:cNvPr>
          <p:cNvPicPr>
            <a:picLocks noChangeAspect="1"/>
          </p:cNvPicPr>
          <p:nvPr/>
        </p:nvPicPr>
        <p:blipFill>
          <a:blip r:embed="rId3"/>
          <a:stretch>
            <a:fillRect/>
          </a:stretch>
        </p:blipFill>
        <p:spPr>
          <a:xfrm>
            <a:off x="637683" y="2304037"/>
            <a:ext cx="5033446" cy="3680215"/>
          </a:xfrm>
          <a:prstGeom prst="rect">
            <a:avLst/>
          </a:prstGeom>
        </p:spPr>
      </p:pic>
      <p:sp>
        <p:nvSpPr>
          <p:cNvPr id="4" name="TextBox 3">
            <a:extLst>
              <a:ext uri="{FF2B5EF4-FFF2-40B4-BE49-F238E27FC236}">
                <a16:creationId xmlns:a16="http://schemas.microsoft.com/office/drawing/2014/main" id="{0E7A0574-287B-323B-8617-BB6F99B65F2F}"/>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pic>
        <p:nvPicPr>
          <p:cNvPr id="7" name="Picture 6">
            <a:extLst>
              <a:ext uri="{FF2B5EF4-FFF2-40B4-BE49-F238E27FC236}">
                <a16:creationId xmlns:a16="http://schemas.microsoft.com/office/drawing/2014/main" id="{5070C81D-582F-4A48-62F7-D2A9703E6985}"/>
              </a:ext>
            </a:extLst>
          </p:cNvPr>
          <p:cNvPicPr>
            <a:picLocks noChangeAspect="1"/>
          </p:cNvPicPr>
          <p:nvPr/>
        </p:nvPicPr>
        <p:blipFill>
          <a:blip r:embed="rId4"/>
          <a:stretch>
            <a:fillRect/>
          </a:stretch>
        </p:blipFill>
        <p:spPr>
          <a:xfrm>
            <a:off x="5219150" y="1225032"/>
            <a:ext cx="6487076" cy="2343477"/>
          </a:xfrm>
          <a:prstGeom prst="rect">
            <a:avLst/>
          </a:prstGeom>
        </p:spPr>
      </p:pic>
    </p:spTree>
    <p:extLst>
      <p:ext uri="{BB962C8B-B14F-4D97-AF65-F5344CB8AC3E}">
        <p14:creationId xmlns:p14="http://schemas.microsoft.com/office/powerpoint/2010/main" val="397087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600B0E-AF63-9C5A-D90A-6D1AA3C4CF16}"/>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54B7C82-0CDD-B564-8684-4E01C6501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11632C-DBE2-B646-5FC0-A214FD9AD189}"/>
              </a:ext>
            </a:extLst>
          </p:cNvPr>
          <p:cNvSpPr>
            <a:spLocks noGrp="1"/>
          </p:cNvSpPr>
          <p:nvPr>
            <p:ph type="title"/>
          </p:nvPr>
        </p:nvSpPr>
        <p:spPr>
          <a:xfrm>
            <a:off x="987193" y="400194"/>
            <a:ext cx="5272994" cy="1774716"/>
          </a:xfrm>
        </p:spPr>
        <p:txBody>
          <a:bodyPr vert="horz" lIns="91440" tIns="45720" rIns="91440" bIns="45720" rtlCol="0" anchor="b">
            <a:normAutofit/>
          </a:bodyPr>
          <a:lstStyle/>
          <a:p>
            <a:r>
              <a:rPr lang="en-US" sz="3700" kern="1200" dirty="0">
                <a:solidFill>
                  <a:schemeClr val="tx1"/>
                </a:solidFill>
                <a:latin typeface="+mj-lt"/>
                <a:ea typeface="+mj-ea"/>
                <a:cs typeface="+mj-cs"/>
              </a:rPr>
              <a:t>Solar Installation: </a:t>
            </a:r>
            <a:br>
              <a:rPr lang="en-US" sz="3700" kern="1200" dirty="0">
                <a:solidFill>
                  <a:schemeClr val="tx1"/>
                </a:solidFill>
                <a:latin typeface="+mj-lt"/>
                <a:ea typeface="+mj-ea"/>
                <a:cs typeface="+mj-cs"/>
              </a:rPr>
            </a:br>
            <a:r>
              <a:rPr lang="en-US" sz="3700" dirty="0"/>
              <a:t>Above Grid Montour Solar</a:t>
            </a:r>
            <a:br>
              <a:rPr lang="en-US" sz="3700" kern="1200" dirty="0">
                <a:solidFill>
                  <a:schemeClr val="tx1"/>
                </a:solidFill>
                <a:latin typeface="+mj-lt"/>
                <a:ea typeface="+mj-ea"/>
                <a:cs typeface="+mj-cs"/>
              </a:rPr>
            </a:br>
            <a:r>
              <a:rPr lang="en-US" sz="3700" kern="1200" dirty="0">
                <a:solidFill>
                  <a:srgbClr val="FF0000"/>
                </a:solidFill>
                <a:latin typeface="+mj-lt"/>
                <a:ea typeface="+mj-ea"/>
                <a:cs typeface="+mj-cs"/>
              </a:rPr>
              <a:t>Due February 1</a:t>
            </a:r>
            <a:endParaRPr lang="en-US" sz="3700" b="1" kern="1200" dirty="0">
              <a:solidFill>
                <a:srgbClr val="FF0000"/>
              </a:solidFill>
              <a:latin typeface="+mj-lt"/>
              <a:ea typeface="+mj-ea"/>
              <a:cs typeface="+mj-cs"/>
            </a:endParaRPr>
          </a:p>
        </p:txBody>
      </p:sp>
      <p:sp>
        <p:nvSpPr>
          <p:cNvPr id="36" name="Rectangle 35">
            <a:extLst>
              <a:ext uri="{FF2B5EF4-FFF2-40B4-BE49-F238E27FC236}">
                <a16:creationId xmlns:a16="http://schemas.microsoft.com/office/drawing/2014/main" id="{9E030338-3F7C-7042-4173-D102783C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03DC85F-D2D6-93B8-DF68-1E104A1DE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F9F28AF-F4DD-DB9E-55BE-39EFD936AAC0}"/>
              </a:ext>
            </a:extLst>
          </p:cNvPr>
          <p:cNvPicPr>
            <a:picLocks noGrp="1" noChangeAspect="1"/>
          </p:cNvPicPr>
          <p:nvPr>
            <p:ph sz="half" idx="1"/>
          </p:nvPr>
        </p:nvPicPr>
        <p:blipFill>
          <a:blip r:embed="rId2"/>
          <a:stretch>
            <a:fillRect/>
          </a:stretch>
        </p:blipFill>
        <p:spPr>
          <a:xfrm>
            <a:off x="839788" y="2175337"/>
            <a:ext cx="5192203" cy="3951923"/>
          </a:xfrm>
          <a:prstGeom prst="rect">
            <a:avLst/>
          </a:prstGeom>
        </p:spPr>
      </p:pic>
      <p:pic>
        <p:nvPicPr>
          <p:cNvPr id="6" name="Picture 2" descr="Sun PNG Transparent Images Free Download - Pngfre">
            <a:extLst>
              <a:ext uri="{FF2B5EF4-FFF2-40B4-BE49-F238E27FC236}">
                <a16:creationId xmlns:a16="http://schemas.microsoft.com/office/drawing/2014/main" id="{19D24231-498C-8CB7-1B11-CC080F791202}"/>
              </a:ext>
            </a:extLst>
          </p:cNvPr>
          <p:cNvPicPr>
            <a:picLocks noChangeAspect="1" noChangeArrowheads="1"/>
          </p:cNvPicPr>
          <p:nvPr/>
        </p:nvPicPr>
        <p:blipFill>
          <a:blip r:embed="rId3">
            <a:alphaModFix amt="39000"/>
            <a:extLst>
              <a:ext uri="{28A0092B-C50C-407E-A947-70E740481C1C}">
                <a14:useLocalDpi xmlns:a14="http://schemas.microsoft.com/office/drawing/2010/main" val="0"/>
              </a:ext>
            </a:extLst>
          </a:blip>
          <a:srcRect/>
          <a:stretch>
            <a:fillRect/>
          </a:stretch>
        </p:blipFill>
        <p:spPr bwMode="auto">
          <a:xfrm>
            <a:off x="-228196" y="0"/>
            <a:ext cx="2601168" cy="26279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BE5A618-3B1D-E2D5-6BF0-A714201AA013}"/>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pic>
        <p:nvPicPr>
          <p:cNvPr id="8" name="Picture 7">
            <a:extLst>
              <a:ext uri="{FF2B5EF4-FFF2-40B4-BE49-F238E27FC236}">
                <a16:creationId xmlns:a16="http://schemas.microsoft.com/office/drawing/2014/main" id="{0E5BCE89-5F72-8565-C65B-B55BB458277E}"/>
              </a:ext>
            </a:extLst>
          </p:cNvPr>
          <p:cNvPicPr>
            <a:picLocks noChangeAspect="1"/>
          </p:cNvPicPr>
          <p:nvPr/>
        </p:nvPicPr>
        <p:blipFill>
          <a:blip r:embed="rId4"/>
          <a:stretch>
            <a:fillRect/>
          </a:stretch>
        </p:blipFill>
        <p:spPr>
          <a:xfrm>
            <a:off x="5843061" y="1541084"/>
            <a:ext cx="6101290" cy="2610214"/>
          </a:xfrm>
          <a:prstGeom prst="rect">
            <a:avLst/>
          </a:prstGeom>
        </p:spPr>
      </p:pic>
    </p:spTree>
    <p:extLst>
      <p:ext uri="{BB962C8B-B14F-4D97-AF65-F5344CB8AC3E}">
        <p14:creationId xmlns:p14="http://schemas.microsoft.com/office/powerpoint/2010/main" val="272573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8B0633-D1F2-337B-1DBE-C2AADA45CBA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0507702-D85B-2B6B-74D8-9DB1DDCD8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CE485F-E5CB-53FC-56C8-1C728EE55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6D3A40-A2D4-6AD2-EAD4-DF68B88E9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8012BB15-A3F6-238A-02CA-45F92C5FF00F}"/>
              </a:ext>
            </a:extLst>
          </p:cNvPr>
          <p:cNvSpPr txBox="1">
            <a:spLocks/>
          </p:cNvSpPr>
          <p:nvPr/>
        </p:nvSpPr>
        <p:spPr>
          <a:xfrm>
            <a:off x="357108" y="128230"/>
            <a:ext cx="11477784" cy="6144340"/>
          </a:xfrm>
          <a:prstGeom prst="rect">
            <a:avLst/>
          </a:prstGeom>
        </p:spPr>
        <p:txBody>
          <a:bodyPr vert="horz" lIns="91440" tIns="45720" rIns="91440" bIns="45720" rtlCol="0" anchor="b">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endParaRPr lang="en-US" sz="5600" b="1" u="sng" dirty="0"/>
          </a:p>
          <a:p>
            <a:pPr marL="0" indent="0" algn="ctr">
              <a:spcBef>
                <a:spcPts val="0"/>
              </a:spcBef>
              <a:buNone/>
            </a:pPr>
            <a:r>
              <a:rPr lang="en-US" sz="4800" b="1" u="sng" dirty="0">
                <a:latin typeface="Aptos" panose="020B0004020202020204" pitchFamily="34" charset="0"/>
              </a:rPr>
              <a:t>How to use this report</a:t>
            </a:r>
          </a:p>
          <a:p>
            <a:pPr marL="0" indent="0" algn="ctr">
              <a:spcBef>
                <a:spcPts val="0"/>
              </a:spcBef>
              <a:buNone/>
            </a:pPr>
            <a:endParaRPr lang="en-US" sz="5600" b="1" u="sng" dirty="0">
              <a:latin typeface="Aptos" panose="020B0004020202020204" pitchFamily="34" charset="0"/>
            </a:endParaRPr>
          </a:p>
          <a:p>
            <a:pPr marL="0" indent="0" algn="ctr">
              <a:spcBef>
                <a:spcPts val="0"/>
              </a:spcBef>
              <a:buNone/>
            </a:pPr>
            <a:r>
              <a:rPr lang="en-US" sz="4800" dirty="0">
                <a:latin typeface="Aptos" panose="020B0004020202020204" pitchFamily="34" charset="0"/>
              </a:rPr>
              <a:t>PILOT payments help local governments offset losses in property taxes due the existence of nontaxable lands within their boundaries. </a:t>
            </a:r>
          </a:p>
          <a:p>
            <a:pPr marL="0" indent="0" algn="ctr">
              <a:spcBef>
                <a:spcPts val="0"/>
              </a:spcBef>
              <a:buNone/>
            </a:pPr>
            <a:endParaRPr lang="en-US" sz="5600" b="1" u="sng" dirty="0">
              <a:latin typeface="Aptos" panose="020B0004020202020204" pitchFamily="34" charset="0"/>
            </a:endParaRPr>
          </a:p>
          <a:p>
            <a:pPr marL="0" indent="0" algn="ctr">
              <a:spcBef>
                <a:spcPts val="0"/>
              </a:spcBef>
              <a:buNone/>
            </a:pPr>
            <a:r>
              <a:rPr lang="en-US" sz="4800" dirty="0">
                <a:latin typeface="Aptos" panose="020B0004020202020204" pitchFamily="34" charset="0"/>
              </a:rPr>
              <a:t>This report is to be used to help determine the dollar amount of tax income each municipality will receive for Tax Roll Section 8 – Exempt Properties listed under the Schuyler County Industrial Development Agency (SCIDA); commonly known as PILOT (Payment in Lieu of Taxes) Payments. </a:t>
            </a:r>
          </a:p>
          <a:p>
            <a:pPr marL="0" indent="0" algn="ctr">
              <a:spcBef>
                <a:spcPts val="0"/>
              </a:spcBef>
              <a:buNone/>
            </a:pPr>
            <a:endParaRPr lang="en-US" sz="4800" dirty="0">
              <a:latin typeface="Aptos" panose="020B0004020202020204" pitchFamily="34" charset="0"/>
            </a:endParaRPr>
          </a:p>
          <a:p>
            <a:pPr marL="0" indent="0" algn="ctr">
              <a:spcBef>
                <a:spcPts val="0"/>
              </a:spcBef>
              <a:buNone/>
            </a:pPr>
            <a:r>
              <a:rPr lang="en-US" sz="4800" dirty="0">
                <a:latin typeface="Aptos" panose="020B0004020202020204" pitchFamily="34" charset="0"/>
              </a:rPr>
              <a:t>The property lease holder makes payments directly to the Schuyler County Industrial Development Agency.  These payments are divided up among the Affected Taxing Jurisdictions and paid directly to each jurisdiction. Each PILOT has different payment agreement plans, but all payments are processed and paid in the same manner. </a:t>
            </a:r>
          </a:p>
          <a:p>
            <a:pPr marL="0" indent="0" algn="ctr">
              <a:spcBef>
                <a:spcPts val="0"/>
              </a:spcBef>
              <a:buNone/>
            </a:pPr>
            <a:r>
              <a:rPr lang="en-US" sz="4800" dirty="0">
                <a:latin typeface="Aptos" panose="020B0004020202020204" pitchFamily="34" charset="0"/>
              </a:rPr>
              <a:t>If you have any questions or would like more information on the PILOT process or PILOTs in your jurisdiction, please reach out to our office for clarification. </a:t>
            </a:r>
          </a:p>
          <a:p>
            <a:pPr marL="0" indent="0" algn="ctr">
              <a:spcBef>
                <a:spcPts val="0"/>
              </a:spcBef>
              <a:buNone/>
            </a:pPr>
            <a:endParaRPr lang="en-US" sz="4800" dirty="0">
              <a:latin typeface="Aptos" panose="020B0004020202020204" pitchFamily="34" charset="0"/>
            </a:endParaRPr>
          </a:p>
          <a:p>
            <a:pPr marL="0" indent="0" algn="ctr">
              <a:spcBef>
                <a:spcPts val="0"/>
              </a:spcBef>
              <a:buNone/>
            </a:pPr>
            <a:r>
              <a:rPr lang="en-US" sz="4800" b="1" u="sng" dirty="0">
                <a:latin typeface="Aptos" panose="020B0004020202020204" pitchFamily="34" charset="0"/>
              </a:rPr>
              <a:t>How to read this report</a:t>
            </a:r>
            <a:r>
              <a:rPr lang="en-US" sz="4800" dirty="0">
                <a:latin typeface="Aptos" panose="020B0004020202020204" pitchFamily="34" charset="0"/>
              </a:rPr>
              <a:t> </a:t>
            </a:r>
          </a:p>
          <a:p>
            <a:pPr marL="0" indent="0" algn="ctr">
              <a:spcBef>
                <a:spcPts val="0"/>
              </a:spcBef>
              <a:buNone/>
            </a:pPr>
            <a:endParaRPr lang="en-US" sz="4800" dirty="0">
              <a:latin typeface="Aptos" panose="020B0004020202020204" pitchFamily="34" charset="0"/>
            </a:endParaRPr>
          </a:p>
          <a:p>
            <a:pPr marL="0" indent="0" algn="ctr">
              <a:spcBef>
                <a:spcPts val="0"/>
              </a:spcBef>
              <a:buNone/>
            </a:pPr>
            <a:r>
              <a:rPr lang="en-US" sz="4800" dirty="0">
                <a:latin typeface="Aptos" panose="020B0004020202020204" pitchFamily="34" charset="0"/>
              </a:rPr>
              <a:t>Each municipality should locate the properties within their jurisdiction. </a:t>
            </a:r>
          </a:p>
          <a:p>
            <a:pPr marL="0" indent="0" algn="ctr">
              <a:spcBef>
                <a:spcPts val="0"/>
              </a:spcBef>
              <a:buNone/>
            </a:pPr>
            <a:r>
              <a:rPr lang="en-US" sz="4800" dirty="0">
                <a:latin typeface="Aptos" panose="020B0004020202020204" pitchFamily="34" charset="0"/>
              </a:rPr>
              <a:t>The amount listed to be paid to your jurisdiction is the amount you will receive for the given calendar year. </a:t>
            </a:r>
          </a:p>
          <a:p>
            <a:pPr marL="0" indent="0" algn="ctr">
              <a:spcBef>
                <a:spcPts val="0"/>
              </a:spcBef>
              <a:buNone/>
            </a:pPr>
            <a:r>
              <a:rPr lang="en-US" sz="4800" dirty="0">
                <a:latin typeface="Aptos" panose="020B0004020202020204" pitchFamily="34" charset="0"/>
              </a:rPr>
              <a:t>The due date of each PILOT will reflect the timing in which you will receive payments (payments are passed through within 30 days of receipt). </a:t>
            </a:r>
          </a:p>
          <a:p>
            <a:pPr marL="0" indent="0" algn="ctr">
              <a:spcBef>
                <a:spcPts val="0"/>
              </a:spcBef>
              <a:buNone/>
            </a:pPr>
            <a:r>
              <a:rPr lang="en-US" sz="4800" i="1" dirty="0">
                <a:latin typeface="Aptos" panose="020B0004020202020204" pitchFamily="34" charset="0"/>
              </a:rPr>
              <a:t>Payments due in February are paid at the previous years rate and assessment value, due to timing of reevaluations. </a:t>
            </a:r>
          </a:p>
          <a:p>
            <a:pPr marL="0" indent="0" algn="ctr">
              <a:spcBef>
                <a:spcPts val="0"/>
              </a:spcBef>
              <a:buNone/>
            </a:pPr>
            <a:r>
              <a:rPr lang="en-US" sz="4800" i="1" dirty="0">
                <a:latin typeface="Aptos" panose="020B0004020202020204" pitchFamily="34" charset="0"/>
              </a:rPr>
              <a:t>Payments made May through December are paid at the current years rate and assessment value. </a:t>
            </a:r>
          </a:p>
          <a:p>
            <a:pPr marL="0" indent="0" algn="ctr">
              <a:spcBef>
                <a:spcPts val="0"/>
              </a:spcBef>
              <a:buNone/>
            </a:pPr>
            <a:endParaRPr lang="en-US" sz="4800" dirty="0">
              <a:latin typeface="Aptos" panose="020B0004020202020204" pitchFamily="34" charset="0"/>
            </a:endParaRPr>
          </a:p>
          <a:p>
            <a:pPr marL="0" indent="0" algn="ctr">
              <a:spcBef>
                <a:spcPts val="0"/>
              </a:spcBef>
              <a:buNone/>
            </a:pPr>
            <a:r>
              <a:rPr lang="en-US" sz="4800" b="1" dirty="0">
                <a:latin typeface="Aptos" panose="020B0004020202020204" pitchFamily="34" charset="0"/>
              </a:rPr>
              <a:t>Reports dated February: </a:t>
            </a:r>
            <a:r>
              <a:rPr lang="en-US" sz="4800" dirty="0">
                <a:latin typeface="Aptos" panose="020B0004020202020204" pitchFamily="34" charset="0"/>
              </a:rPr>
              <a:t>February amounts listed will be paid exactly as listed. May – December amounts are estimated and may change due to any rate and assessment adjustments in March. </a:t>
            </a:r>
          </a:p>
          <a:p>
            <a:pPr marL="0" indent="0" algn="ctr">
              <a:spcBef>
                <a:spcPts val="0"/>
              </a:spcBef>
              <a:buNone/>
            </a:pPr>
            <a:endParaRPr lang="en-US" sz="4800" dirty="0">
              <a:latin typeface="Aptos" panose="020B0004020202020204" pitchFamily="34" charset="0"/>
            </a:endParaRPr>
          </a:p>
          <a:p>
            <a:pPr marL="0" indent="0" algn="ctr">
              <a:spcBef>
                <a:spcPts val="0"/>
              </a:spcBef>
              <a:buNone/>
            </a:pPr>
            <a:r>
              <a:rPr lang="en-US" sz="4800" b="1" dirty="0">
                <a:latin typeface="Aptos" panose="020B0004020202020204" pitchFamily="34" charset="0"/>
              </a:rPr>
              <a:t>Reports Dated August: </a:t>
            </a:r>
            <a:r>
              <a:rPr lang="en-US" sz="4800" dirty="0">
                <a:latin typeface="Aptos" panose="020B0004020202020204" pitchFamily="34" charset="0"/>
              </a:rPr>
              <a:t>All amounts listed will be paid exactly as shown, </a:t>
            </a:r>
            <a:r>
              <a:rPr lang="en-US" sz="4800" u="sng" dirty="0">
                <a:latin typeface="Aptos" panose="020B0004020202020204" pitchFamily="34" charset="0"/>
              </a:rPr>
              <a:t>except</a:t>
            </a:r>
            <a:r>
              <a:rPr lang="en-US" sz="4800" dirty="0">
                <a:latin typeface="Aptos" panose="020B0004020202020204" pitchFamily="34" charset="0"/>
              </a:rPr>
              <a:t> any PILOT or lease payments that are based on the previous year revenues. Those amounts will be listed as the actual previous year payment amount and will vary based on the actual revenues reported on the due date. </a:t>
            </a:r>
            <a:r>
              <a:rPr lang="en-US" sz="4800" b="1" dirty="0">
                <a:latin typeface="Aptos" panose="020B0004020202020204" pitchFamily="34" charset="0"/>
              </a:rPr>
              <a:t> </a:t>
            </a:r>
          </a:p>
          <a:p>
            <a:pPr marL="0" indent="0" algn="ctr">
              <a:spcBef>
                <a:spcPts val="0"/>
              </a:spcBef>
              <a:buNone/>
            </a:pPr>
            <a:endParaRPr lang="en-US" sz="4800" b="1" u="sng" dirty="0">
              <a:latin typeface="Aptos" panose="020B0004020202020204" pitchFamily="34" charset="0"/>
            </a:endParaRPr>
          </a:p>
          <a:p>
            <a:pPr marL="0" indent="0" algn="ctr">
              <a:spcBef>
                <a:spcPts val="0"/>
              </a:spcBef>
              <a:buNone/>
            </a:pPr>
            <a:r>
              <a:rPr lang="en-US" sz="4800" b="1" u="sng" dirty="0">
                <a:latin typeface="Aptos" panose="020B0004020202020204" pitchFamily="34" charset="0"/>
              </a:rPr>
              <a:t>PILOT Termination</a:t>
            </a:r>
          </a:p>
          <a:p>
            <a:pPr marL="0" indent="0" algn="ctr">
              <a:spcBef>
                <a:spcPts val="0"/>
              </a:spcBef>
              <a:buNone/>
            </a:pPr>
            <a:endParaRPr lang="en-US" sz="4800" b="1" u="sng" dirty="0">
              <a:latin typeface="Aptos" panose="020B0004020202020204" pitchFamily="34" charset="0"/>
            </a:endParaRPr>
          </a:p>
          <a:p>
            <a:pPr marL="0" indent="0" algn="ctr">
              <a:spcBef>
                <a:spcPts val="0"/>
              </a:spcBef>
              <a:buNone/>
            </a:pPr>
            <a:r>
              <a:rPr lang="en-US" sz="4800" dirty="0">
                <a:latin typeface="Aptos" panose="020B0004020202020204" pitchFamily="34" charset="0"/>
              </a:rPr>
              <a:t>Each Affected Taxing Jurisdiction will be notified of the termination date within two years of termination. </a:t>
            </a:r>
          </a:p>
          <a:p>
            <a:pPr marL="0" indent="0" algn="ctr">
              <a:spcBef>
                <a:spcPts val="0"/>
              </a:spcBef>
              <a:buNone/>
            </a:pPr>
            <a:r>
              <a:rPr lang="en-US" sz="4800" dirty="0">
                <a:latin typeface="Aptos" panose="020B0004020202020204" pitchFamily="34" charset="0"/>
              </a:rPr>
              <a:t>This will allow sufficient time for each jurisdiction to return the terminated property back onto the regular tax rolls (Tax Roll Section 1) at the conclusion of the PILOT. </a:t>
            </a:r>
          </a:p>
          <a:p>
            <a:pPr marL="0" indent="0" algn="ctr">
              <a:spcBef>
                <a:spcPts val="0"/>
              </a:spcBef>
              <a:buNone/>
            </a:pPr>
            <a:endParaRPr lang="en-US" sz="4800" dirty="0">
              <a:latin typeface="Aptos" panose="020B0004020202020204" pitchFamily="34" charset="0"/>
            </a:endParaRPr>
          </a:p>
          <a:p>
            <a:pPr marL="0" indent="0" algn="ctr">
              <a:spcBef>
                <a:spcPts val="0"/>
              </a:spcBef>
              <a:buNone/>
            </a:pPr>
            <a:r>
              <a:rPr lang="en-US" sz="4800" b="1" u="sng" dirty="0">
                <a:latin typeface="Aptos" panose="020B0004020202020204" pitchFamily="34" charset="0"/>
              </a:rPr>
              <a:t>Solar Installations</a:t>
            </a:r>
          </a:p>
          <a:p>
            <a:pPr marL="0" indent="0" algn="ctr">
              <a:spcBef>
                <a:spcPts val="0"/>
              </a:spcBef>
              <a:buNone/>
            </a:pPr>
            <a:endParaRPr lang="en-US" sz="4800" b="1" u="sng" dirty="0">
              <a:latin typeface="Aptos" panose="020B0004020202020204" pitchFamily="34" charset="0"/>
            </a:endParaRPr>
          </a:p>
          <a:p>
            <a:pPr marL="0" indent="0" algn="ctr">
              <a:spcBef>
                <a:spcPts val="0"/>
              </a:spcBef>
              <a:buNone/>
            </a:pPr>
            <a:r>
              <a:rPr lang="en-US" sz="4800" dirty="0">
                <a:latin typeface="Aptos" panose="020B0004020202020204" pitchFamily="34" charset="0"/>
              </a:rPr>
              <a:t> Solar installations have a separate parcel number than the property they are installed on. This is usually identical to the actual property parcel number, with a /1. The PILOT payments are to cover the solar installation portion only. The actual parcel will still be billed to the property owner at full tax amounts due. Solar installations pay a base amount (the actual assessed value at the time the PILOT began) and an additional amount for the </a:t>
            </a:r>
            <a:r>
              <a:rPr lang="en-US" sz="4800" dirty="0" err="1">
                <a:latin typeface="Aptos" panose="020B0004020202020204" pitchFamily="34" charset="0"/>
              </a:rPr>
              <a:t>Mwac</a:t>
            </a:r>
            <a:r>
              <a:rPr lang="en-US" sz="4800" dirty="0">
                <a:latin typeface="Aptos" panose="020B0004020202020204" pitchFamily="34" charset="0"/>
              </a:rPr>
              <a:t> they will produce. The </a:t>
            </a:r>
            <a:r>
              <a:rPr lang="en-US" sz="4800" dirty="0" err="1">
                <a:latin typeface="Aptos" panose="020B0004020202020204" pitchFamily="34" charset="0"/>
              </a:rPr>
              <a:t>Mwac</a:t>
            </a:r>
            <a:r>
              <a:rPr lang="en-US" sz="4800" dirty="0">
                <a:latin typeface="Aptos" panose="020B0004020202020204" pitchFamily="34" charset="0"/>
              </a:rPr>
              <a:t> amount increases by 2% annually. </a:t>
            </a:r>
          </a:p>
          <a:p>
            <a:pPr marL="0" indent="0" algn="ctr">
              <a:spcBef>
                <a:spcPts val="0"/>
              </a:spcBef>
              <a:buNone/>
            </a:pPr>
            <a:endParaRPr lang="en-US" sz="4800" b="1" u="sng" dirty="0">
              <a:latin typeface="Aptos" panose="020B0004020202020204" pitchFamily="34" charset="0"/>
            </a:endParaRPr>
          </a:p>
          <a:p>
            <a:pPr marL="0" indent="0" algn="ctr">
              <a:spcBef>
                <a:spcPts val="0"/>
              </a:spcBef>
              <a:buNone/>
            </a:pPr>
            <a:r>
              <a:rPr lang="en-US" sz="4800" b="1" u="sng" dirty="0">
                <a:latin typeface="Aptos" panose="020B0004020202020204" pitchFamily="34" charset="0"/>
              </a:rPr>
              <a:t>Leases</a:t>
            </a:r>
          </a:p>
          <a:p>
            <a:pPr marL="0" indent="0" algn="ctr">
              <a:spcBef>
                <a:spcPts val="0"/>
              </a:spcBef>
              <a:buNone/>
            </a:pPr>
            <a:endParaRPr lang="en-US" sz="4800" b="1" u="sng" dirty="0">
              <a:latin typeface="Aptos" panose="020B0004020202020204" pitchFamily="34" charset="0"/>
            </a:endParaRPr>
          </a:p>
          <a:p>
            <a:pPr marL="0" indent="0" algn="ctr">
              <a:spcBef>
                <a:spcPts val="0"/>
              </a:spcBef>
              <a:buNone/>
            </a:pPr>
            <a:r>
              <a:rPr lang="en-US" sz="4800" dirty="0">
                <a:latin typeface="Aptos" panose="020B0004020202020204" pitchFamily="34" charset="0"/>
              </a:rPr>
              <a:t>The listed lease payments are passthrough payments to the </a:t>
            </a:r>
            <a:r>
              <a:rPr lang="en-US" sz="4800" b="1" dirty="0">
                <a:latin typeface="Aptos" panose="020B0004020202020204" pitchFamily="34" charset="0"/>
              </a:rPr>
              <a:t>Schuyler County Treasurer ONLY</a:t>
            </a:r>
            <a:r>
              <a:rPr lang="en-US" sz="4800" dirty="0">
                <a:latin typeface="Aptos" panose="020B0004020202020204" pitchFamily="34" charset="0"/>
              </a:rPr>
              <a:t>. </a:t>
            </a:r>
          </a:p>
          <a:p>
            <a:pPr marL="0" indent="0" algn="ctr">
              <a:spcBef>
                <a:spcPts val="0"/>
              </a:spcBef>
              <a:buNone/>
            </a:pPr>
            <a:r>
              <a:rPr lang="en-US" sz="4800" dirty="0">
                <a:latin typeface="Aptos" panose="020B0004020202020204" pitchFamily="34" charset="0"/>
              </a:rPr>
              <a:t>The Schuyler County IDA is the leaseholder the Seneca Harbor Marina property, docks, and the Seneca Harbor Marina Restaurant.</a:t>
            </a:r>
          </a:p>
          <a:p>
            <a:pPr marL="0" indent="0" algn="ctr">
              <a:spcBef>
                <a:spcPts val="0"/>
              </a:spcBef>
              <a:buNone/>
            </a:pPr>
            <a:r>
              <a:rPr lang="en-US" sz="4800" dirty="0">
                <a:latin typeface="Aptos" panose="020B0004020202020204" pitchFamily="34" charset="0"/>
              </a:rPr>
              <a:t>When a tenant pays their annual lease payments, the payment is passed through to the County directly, less a 5% administration fee. </a:t>
            </a:r>
          </a:p>
          <a:p>
            <a:pPr marL="0" indent="0" algn="ctr">
              <a:spcBef>
                <a:spcPts val="0"/>
              </a:spcBef>
              <a:buNone/>
            </a:pPr>
            <a:endParaRPr lang="en-US" sz="4000" dirty="0"/>
          </a:p>
          <a:p>
            <a:pPr marL="0" indent="0" algn="ctr">
              <a:spcBef>
                <a:spcPts val="0"/>
              </a:spcBef>
              <a:buNone/>
            </a:pPr>
            <a:r>
              <a:rPr lang="en-US" sz="3100" dirty="0"/>
              <a:t>For questions on PILOTS, leases, or any other information provided in this report, please contact: </a:t>
            </a:r>
          </a:p>
          <a:p>
            <a:pPr marL="0" indent="0" algn="ctr">
              <a:lnSpc>
                <a:spcPct val="120000"/>
              </a:lnSpc>
              <a:spcBef>
                <a:spcPts val="0"/>
              </a:spcBef>
              <a:buNone/>
            </a:pPr>
            <a:r>
              <a:rPr lang="en-US" sz="3100" dirty="0"/>
              <a:t>Schuyler County Industrial Development Agency</a:t>
            </a:r>
          </a:p>
          <a:p>
            <a:pPr marL="0" indent="0" algn="ctr">
              <a:lnSpc>
                <a:spcPct val="120000"/>
              </a:lnSpc>
              <a:spcBef>
                <a:spcPts val="0"/>
              </a:spcBef>
              <a:buNone/>
            </a:pPr>
            <a:r>
              <a:rPr lang="en-US" sz="3100" dirty="0"/>
              <a:t>216 N. Franklin Street Watkins Glen, New York 14891</a:t>
            </a:r>
          </a:p>
          <a:p>
            <a:pPr marL="0" indent="0" algn="ctr">
              <a:lnSpc>
                <a:spcPct val="120000"/>
              </a:lnSpc>
              <a:spcBef>
                <a:spcPts val="0"/>
              </a:spcBef>
              <a:buNone/>
            </a:pPr>
            <a:r>
              <a:rPr lang="en-US" sz="3100" dirty="0"/>
              <a:t>(607) 535-4341</a:t>
            </a:r>
          </a:p>
          <a:p>
            <a:pPr marL="0" indent="0" algn="ctr">
              <a:lnSpc>
                <a:spcPct val="120000"/>
              </a:lnSpc>
              <a:spcBef>
                <a:spcPts val="0"/>
              </a:spcBef>
              <a:buNone/>
            </a:pPr>
            <a:r>
              <a:rPr lang="en-US" sz="3100" dirty="0">
                <a:hlinkClick r:id="rId2"/>
              </a:rPr>
              <a:t>admin@flxgateway.com</a:t>
            </a:r>
            <a:r>
              <a:rPr lang="en-US" sz="3100" dirty="0"/>
              <a:t> </a:t>
            </a:r>
            <a:endParaRPr lang="en-US" sz="4000" dirty="0"/>
          </a:p>
        </p:txBody>
      </p:sp>
      <p:sp>
        <p:nvSpPr>
          <p:cNvPr id="15" name="Subtitle 2">
            <a:extLst>
              <a:ext uri="{FF2B5EF4-FFF2-40B4-BE49-F238E27FC236}">
                <a16:creationId xmlns:a16="http://schemas.microsoft.com/office/drawing/2014/main" id="{E7F2EC26-60A4-A119-112B-5BCF9074D623}"/>
              </a:ext>
            </a:extLst>
          </p:cNvPr>
          <p:cNvSpPr txBox="1">
            <a:spLocks/>
          </p:cNvSpPr>
          <p:nvPr/>
        </p:nvSpPr>
        <p:spPr>
          <a:xfrm>
            <a:off x="4989829" y="3429000"/>
            <a:ext cx="6250940" cy="10488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p>
        </p:txBody>
      </p:sp>
      <p:sp>
        <p:nvSpPr>
          <p:cNvPr id="2" name="TextBox 1">
            <a:extLst>
              <a:ext uri="{FF2B5EF4-FFF2-40B4-BE49-F238E27FC236}">
                <a16:creationId xmlns:a16="http://schemas.microsoft.com/office/drawing/2014/main" id="{CCB326E5-CC95-E2F7-C31B-851A3F84F71E}"/>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spTree>
    <p:extLst>
      <p:ext uri="{BB962C8B-B14F-4D97-AF65-F5344CB8AC3E}">
        <p14:creationId xmlns:p14="http://schemas.microsoft.com/office/powerpoint/2010/main" val="1353324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77E72C1-0DF0-332F-B777-F14FDBB679C9}"/>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A3C5A56-DC4A-8CA0-1111-00FB33495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DACFB1-65AB-645A-6EAC-BBD74D59A36A}"/>
              </a:ext>
            </a:extLst>
          </p:cNvPr>
          <p:cNvSpPr>
            <a:spLocks noGrp="1"/>
          </p:cNvSpPr>
          <p:nvPr>
            <p:ph type="title"/>
          </p:nvPr>
        </p:nvSpPr>
        <p:spPr>
          <a:xfrm>
            <a:off x="701965" y="506025"/>
            <a:ext cx="5181600" cy="1642969"/>
          </a:xfrm>
        </p:spPr>
        <p:txBody>
          <a:bodyPr vert="horz" lIns="91440" tIns="45720" rIns="91440" bIns="45720" rtlCol="0" anchor="b">
            <a:normAutofit/>
          </a:bodyPr>
          <a:lstStyle/>
          <a:p>
            <a:r>
              <a:rPr lang="en-US" sz="3700" kern="1200" dirty="0">
                <a:solidFill>
                  <a:schemeClr val="accent4">
                    <a:lumMod val="50000"/>
                  </a:schemeClr>
                </a:solidFill>
                <a:latin typeface="+mj-lt"/>
                <a:ea typeface="+mj-ea"/>
                <a:cs typeface="+mj-cs"/>
              </a:rPr>
              <a:t>SUBLEASE (County Only):</a:t>
            </a:r>
            <a:r>
              <a:rPr lang="en-US" sz="3700" kern="1200" dirty="0">
                <a:solidFill>
                  <a:schemeClr val="tx1"/>
                </a:solidFill>
                <a:latin typeface="+mj-lt"/>
                <a:ea typeface="+mj-ea"/>
                <a:cs typeface="+mj-cs"/>
              </a:rPr>
              <a:t> </a:t>
            </a:r>
            <a:br>
              <a:rPr lang="en-US" sz="3700" kern="1200" dirty="0">
                <a:solidFill>
                  <a:schemeClr val="tx1"/>
                </a:solidFill>
                <a:latin typeface="+mj-lt"/>
                <a:ea typeface="+mj-ea"/>
                <a:cs typeface="+mj-cs"/>
              </a:rPr>
            </a:br>
            <a:r>
              <a:rPr lang="en-US" sz="3700" dirty="0"/>
              <a:t>Village Marina Docks</a:t>
            </a:r>
            <a:br>
              <a:rPr lang="en-US" sz="3700" dirty="0"/>
            </a:br>
            <a:r>
              <a:rPr lang="en-US" sz="2800" kern="1200" dirty="0">
                <a:solidFill>
                  <a:srgbClr val="FF0000"/>
                </a:solidFill>
                <a:latin typeface="+mj-lt"/>
                <a:ea typeface="+mj-ea"/>
                <a:cs typeface="+mj-cs"/>
              </a:rPr>
              <a:t>Due August 1</a:t>
            </a:r>
            <a:endParaRPr lang="en-US" sz="3700" kern="1200" dirty="0">
              <a:solidFill>
                <a:srgbClr val="FF0000"/>
              </a:solidFill>
              <a:latin typeface="+mj-lt"/>
              <a:ea typeface="+mj-ea"/>
              <a:cs typeface="+mj-cs"/>
            </a:endParaRPr>
          </a:p>
        </p:txBody>
      </p:sp>
      <p:sp>
        <p:nvSpPr>
          <p:cNvPr id="36" name="Rectangle 35">
            <a:extLst>
              <a:ext uri="{FF2B5EF4-FFF2-40B4-BE49-F238E27FC236}">
                <a16:creationId xmlns:a16="http://schemas.microsoft.com/office/drawing/2014/main" id="{7DFA2DFD-6E54-D3C3-0E2C-850D285E3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80E16CB-CEF6-6863-2E32-1A8D4DC9B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
            <a:extLst>
              <a:ext uri="{FF2B5EF4-FFF2-40B4-BE49-F238E27FC236}">
                <a16:creationId xmlns:a16="http://schemas.microsoft.com/office/drawing/2014/main" id="{F57BCE97-D708-38E2-9358-53D435CCE9C9}"/>
              </a:ext>
            </a:extLst>
          </p:cNvPr>
          <p:cNvSpPr>
            <a:spLocks noChangeArrowheads="1"/>
          </p:cNvSpPr>
          <p:nvPr/>
        </p:nvSpPr>
        <p:spPr bwMode="auto">
          <a:xfrm>
            <a:off x="1136074" y="5221445"/>
            <a:ext cx="474749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Lease Year and Rentals subject to timely and enforceable Option exercise by Agency.</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Rental for Lease Year 20 (2032-2033) shall be due and payable on or before June 1, 2033.</a:t>
            </a:r>
            <a:endParaRPr kumimoji="0" lang="en-US" altLang="en-US" sz="800" b="0" i="0" u="none" strike="noStrike" cap="none" normalizeH="0" baseline="0" dirty="0">
              <a:ln>
                <a:noFill/>
              </a:ln>
              <a:solidFill>
                <a:schemeClr val="tx1"/>
              </a:solidFill>
              <a:effectLst/>
            </a:endParaRPr>
          </a:p>
        </p:txBody>
      </p:sp>
      <p:graphicFrame>
        <p:nvGraphicFramePr>
          <p:cNvPr id="3" name="Content Placeholder 8">
            <a:extLst>
              <a:ext uri="{FF2B5EF4-FFF2-40B4-BE49-F238E27FC236}">
                <a16:creationId xmlns:a16="http://schemas.microsoft.com/office/drawing/2014/main" id="{FF7CA6DA-941F-A7AB-97B0-6201C62CEDFB}"/>
              </a:ext>
            </a:extLst>
          </p:cNvPr>
          <p:cNvGraphicFramePr>
            <a:graphicFrameLocks noGrp="1"/>
          </p:cNvGraphicFramePr>
          <p:nvPr>
            <p:ph sz="half" idx="1"/>
            <p:extLst>
              <p:ext uri="{D42A27DB-BD31-4B8C-83A1-F6EECF244321}">
                <p14:modId xmlns:p14="http://schemas.microsoft.com/office/powerpoint/2010/main" val="2074032742"/>
              </p:ext>
            </p:extLst>
          </p:nvPr>
        </p:nvGraphicFramePr>
        <p:xfrm>
          <a:off x="611218" y="2558639"/>
          <a:ext cx="5363093" cy="2560938"/>
        </p:xfrm>
        <a:graphic>
          <a:graphicData uri="http://schemas.openxmlformats.org/drawingml/2006/table">
            <a:tbl>
              <a:tblPr firstRow="1" firstCol="1" bandRow="1">
                <a:tableStyleId>{5C22544A-7EE6-4342-B048-85BDC9FD1C3A}</a:tableStyleId>
              </a:tblPr>
              <a:tblGrid>
                <a:gridCol w="669248">
                  <a:extLst>
                    <a:ext uri="{9D8B030D-6E8A-4147-A177-3AD203B41FA5}">
                      <a16:colId xmlns:a16="http://schemas.microsoft.com/office/drawing/2014/main" val="2410961364"/>
                    </a:ext>
                  </a:extLst>
                </a:gridCol>
                <a:gridCol w="671318">
                  <a:extLst>
                    <a:ext uri="{9D8B030D-6E8A-4147-A177-3AD203B41FA5}">
                      <a16:colId xmlns:a16="http://schemas.microsoft.com/office/drawing/2014/main" val="1860852759"/>
                    </a:ext>
                  </a:extLst>
                </a:gridCol>
                <a:gridCol w="669662">
                  <a:extLst>
                    <a:ext uri="{9D8B030D-6E8A-4147-A177-3AD203B41FA5}">
                      <a16:colId xmlns:a16="http://schemas.microsoft.com/office/drawing/2014/main" val="3251229936"/>
                    </a:ext>
                  </a:extLst>
                </a:gridCol>
                <a:gridCol w="671318">
                  <a:extLst>
                    <a:ext uri="{9D8B030D-6E8A-4147-A177-3AD203B41FA5}">
                      <a16:colId xmlns:a16="http://schemas.microsoft.com/office/drawing/2014/main" val="3573807616"/>
                    </a:ext>
                  </a:extLst>
                </a:gridCol>
                <a:gridCol w="669662">
                  <a:extLst>
                    <a:ext uri="{9D8B030D-6E8A-4147-A177-3AD203B41FA5}">
                      <a16:colId xmlns:a16="http://schemas.microsoft.com/office/drawing/2014/main" val="3102737116"/>
                    </a:ext>
                  </a:extLst>
                </a:gridCol>
                <a:gridCol w="721843">
                  <a:extLst>
                    <a:ext uri="{9D8B030D-6E8A-4147-A177-3AD203B41FA5}">
                      <a16:colId xmlns:a16="http://schemas.microsoft.com/office/drawing/2014/main" val="1324337114"/>
                    </a:ext>
                  </a:extLst>
                </a:gridCol>
                <a:gridCol w="618724">
                  <a:extLst>
                    <a:ext uri="{9D8B030D-6E8A-4147-A177-3AD203B41FA5}">
                      <a16:colId xmlns:a16="http://schemas.microsoft.com/office/drawing/2014/main" val="2713022846"/>
                    </a:ext>
                  </a:extLst>
                </a:gridCol>
                <a:gridCol w="671318">
                  <a:extLst>
                    <a:ext uri="{9D8B030D-6E8A-4147-A177-3AD203B41FA5}">
                      <a16:colId xmlns:a16="http://schemas.microsoft.com/office/drawing/2014/main" val="690421064"/>
                    </a:ext>
                  </a:extLst>
                </a:gridCol>
              </a:tblGrid>
              <a:tr h="426823">
                <a:tc>
                  <a:txBody>
                    <a:bodyPr/>
                    <a:lstStyle/>
                    <a:p>
                      <a:pPr marL="0" marR="0">
                        <a:lnSpc>
                          <a:spcPct val="115000"/>
                        </a:lnSpc>
                        <a:spcBef>
                          <a:spcPts val="1000"/>
                        </a:spcBef>
                        <a:spcAft>
                          <a:spcPts val="1000"/>
                        </a:spcAft>
                        <a:buNone/>
                      </a:pPr>
                      <a:r>
                        <a:rPr lang="en-US" sz="700">
                          <a:effectLst/>
                        </a:rPr>
                        <a:t>LEASE YEAR</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tc>
                <a:tc>
                  <a:txBody>
                    <a:bodyPr/>
                    <a:lstStyle/>
                    <a:p>
                      <a:pPr marL="0" marR="0">
                        <a:lnSpc>
                          <a:spcPct val="115000"/>
                        </a:lnSpc>
                        <a:spcBef>
                          <a:spcPts val="1000"/>
                        </a:spcBef>
                        <a:spcAft>
                          <a:spcPts val="1000"/>
                        </a:spcAft>
                        <a:buNone/>
                      </a:pPr>
                      <a:r>
                        <a:rPr lang="en-US" sz="700">
                          <a:effectLst/>
                        </a:rPr>
                        <a:t>RENTAL</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tc>
                <a:tc>
                  <a:txBody>
                    <a:bodyPr/>
                    <a:lstStyle/>
                    <a:p>
                      <a:pPr marL="0" marR="0">
                        <a:lnSpc>
                          <a:spcPct val="115000"/>
                        </a:lnSpc>
                        <a:spcBef>
                          <a:spcPts val="1000"/>
                        </a:spcBef>
                        <a:spcAft>
                          <a:spcPts val="1000"/>
                        </a:spcAft>
                        <a:buNone/>
                      </a:pPr>
                      <a:r>
                        <a:rPr lang="en-US" sz="700" dirty="0">
                          <a:effectLst/>
                        </a:rPr>
                        <a:t>LEASE YEAR*</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tc>
                <a:tc>
                  <a:txBody>
                    <a:bodyPr/>
                    <a:lstStyle/>
                    <a:p>
                      <a:pPr marL="0" marR="0">
                        <a:lnSpc>
                          <a:spcPct val="115000"/>
                        </a:lnSpc>
                        <a:spcBef>
                          <a:spcPts val="1000"/>
                        </a:spcBef>
                        <a:spcAft>
                          <a:spcPts val="1000"/>
                        </a:spcAft>
                        <a:buNone/>
                      </a:pPr>
                      <a:r>
                        <a:rPr lang="en-US" sz="700">
                          <a:effectLst/>
                        </a:rPr>
                        <a:t>RENTAL</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tc>
                <a:tc>
                  <a:txBody>
                    <a:bodyPr/>
                    <a:lstStyle/>
                    <a:p>
                      <a:pPr marL="0" marR="0">
                        <a:lnSpc>
                          <a:spcPct val="115000"/>
                        </a:lnSpc>
                        <a:spcBef>
                          <a:spcPts val="1000"/>
                        </a:spcBef>
                        <a:spcAft>
                          <a:spcPts val="1000"/>
                        </a:spcAft>
                        <a:buNone/>
                      </a:pPr>
                      <a:r>
                        <a:rPr lang="en-US" sz="700" dirty="0">
                          <a:effectLst/>
                        </a:rPr>
                        <a:t>LEASE YEAR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tc>
                <a:tc>
                  <a:txBody>
                    <a:bodyPr/>
                    <a:lstStyle/>
                    <a:p>
                      <a:pPr marL="0" marR="0">
                        <a:lnSpc>
                          <a:spcPct val="115000"/>
                        </a:lnSpc>
                        <a:spcBef>
                          <a:spcPts val="1000"/>
                        </a:spcBef>
                        <a:spcAft>
                          <a:spcPts val="1000"/>
                        </a:spcAft>
                        <a:buNone/>
                      </a:pPr>
                      <a:r>
                        <a:rPr lang="en-US" sz="700">
                          <a:effectLst/>
                        </a:rPr>
                        <a:t>RENTAL</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tc>
                <a:tc>
                  <a:txBody>
                    <a:bodyPr/>
                    <a:lstStyle/>
                    <a:p>
                      <a:pPr marL="0" marR="0">
                        <a:lnSpc>
                          <a:spcPct val="115000"/>
                        </a:lnSpc>
                        <a:spcBef>
                          <a:spcPts val="1000"/>
                        </a:spcBef>
                        <a:spcAft>
                          <a:spcPts val="1000"/>
                        </a:spcAft>
                        <a:buNone/>
                      </a:pPr>
                      <a:r>
                        <a:rPr lang="en-US" sz="700">
                          <a:effectLst/>
                        </a:rPr>
                        <a:t>LEASE YEAR *</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tc>
                <a:tc>
                  <a:txBody>
                    <a:bodyPr/>
                    <a:lstStyle/>
                    <a:p>
                      <a:pPr marL="0" marR="0">
                        <a:lnSpc>
                          <a:spcPct val="115000"/>
                        </a:lnSpc>
                        <a:spcBef>
                          <a:spcPts val="1000"/>
                        </a:spcBef>
                        <a:spcAft>
                          <a:spcPts val="1000"/>
                        </a:spcAft>
                        <a:buNone/>
                      </a:pPr>
                      <a:r>
                        <a:rPr lang="en-US" sz="700">
                          <a:effectLst/>
                        </a:rPr>
                        <a:t>RENTAL</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tc>
                <a:extLst>
                  <a:ext uri="{0D108BD9-81ED-4DB2-BD59-A6C34878D82A}">
                    <a16:rowId xmlns:a16="http://schemas.microsoft.com/office/drawing/2014/main" val="1717147107"/>
                  </a:ext>
                </a:extLst>
              </a:tr>
              <a:tr h="426823">
                <a:tc>
                  <a:txBody>
                    <a:bodyPr/>
                    <a:lstStyle/>
                    <a:p>
                      <a:pPr marL="0" marR="0">
                        <a:lnSpc>
                          <a:spcPct val="115000"/>
                        </a:lnSpc>
                        <a:spcBef>
                          <a:spcPts val="1000"/>
                        </a:spcBef>
                        <a:spcAft>
                          <a:spcPts val="1000"/>
                        </a:spcAft>
                        <a:buNone/>
                      </a:pPr>
                      <a:r>
                        <a:rPr lang="en-US" sz="700" b="0" dirty="0">
                          <a:solidFill>
                            <a:schemeClr val="tx1"/>
                          </a:solidFill>
                          <a:effectLst/>
                        </a:rPr>
                        <a:t>1 – 2014</a:t>
                      </a:r>
                      <a:endParaRPr lang="en-US" sz="9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a:solidFill>
                            <a:schemeClr val="tx1"/>
                          </a:solidFill>
                          <a:effectLst/>
                        </a:rPr>
                        <a:t>12.0% OF GROSS</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dirty="0">
                          <a:solidFill>
                            <a:schemeClr val="tx1"/>
                          </a:solidFill>
                          <a:effectLst/>
                        </a:rPr>
                        <a:t>6 – 2019</a:t>
                      </a:r>
                      <a:endParaRPr lang="en-US" sz="9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dirty="0">
                          <a:solidFill>
                            <a:schemeClr val="tx1"/>
                          </a:solidFill>
                          <a:effectLst/>
                        </a:rPr>
                        <a:t>14.5% OF GROSS</a:t>
                      </a:r>
                      <a:endParaRPr lang="en-US" sz="9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a:solidFill>
                            <a:schemeClr val="tx1"/>
                          </a:solidFill>
                          <a:effectLst/>
                        </a:rPr>
                        <a:t>11 – 2024</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dirty="0">
                          <a:solidFill>
                            <a:schemeClr val="tx1"/>
                          </a:solidFill>
                          <a:effectLst/>
                        </a:rPr>
                        <a:t>17. 0% OF GROSS</a:t>
                      </a:r>
                      <a:endParaRPr lang="en-US" sz="9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a:solidFill>
                            <a:schemeClr val="tx1"/>
                          </a:solidFill>
                          <a:effectLst/>
                        </a:rPr>
                        <a:t>16 – 2029</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dirty="0">
                          <a:solidFill>
                            <a:schemeClr val="tx1"/>
                          </a:solidFill>
                          <a:effectLst/>
                        </a:rPr>
                        <a:t>19.5% OF GROSS</a:t>
                      </a:r>
                      <a:endParaRPr lang="en-US" sz="9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extLst>
                  <a:ext uri="{0D108BD9-81ED-4DB2-BD59-A6C34878D82A}">
                    <a16:rowId xmlns:a16="http://schemas.microsoft.com/office/drawing/2014/main" val="2917478232"/>
                  </a:ext>
                </a:extLst>
              </a:tr>
              <a:tr h="426823">
                <a:tc>
                  <a:txBody>
                    <a:bodyPr/>
                    <a:lstStyle/>
                    <a:p>
                      <a:pPr marL="0" marR="0">
                        <a:lnSpc>
                          <a:spcPct val="115000"/>
                        </a:lnSpc>
                        <a:spcBef>
                          <a:spcPts val="1000"/>
                        </a:spcBef>
                        <a:spcAft>
                          <a:spcPts val="1000"/>
                        </a:spcAft>
                        <a:buNone/>
                      </a:pPr>
                      <a:r>
                        <a:rPr lang="en-US" sz="700" b="0">
                          <a:solidFill>
                            <a:schemeClr val="tx1"/>
                          </a:solidFill>
                          <a:effectLst/>
                        </a:rPr>
                        <a:t>2 – 2015</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700" b="0" dirty="0">
                          <a:solidFill>
                            <a:schemeClr val="tx1"/>
                          </a:solidFill>
                          <a:effectLst/>
                        </a:rPr>
                        <a:t>12.5% OF GROSS</a:t>
                      </a:r>
                      <a:endParaRPr lang="en-US" sz="9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700" b="0" dirty="0">
                          <a:solidFill>
                            <a:schemeClr val="tx1"/>
                          </a:solidFill>
                          <a:effectLst/>
                        </a:rPr>
                        <a:t>7 – 2020</a:t>
                      </a:r>
                      <a:endParaRPr lang="en-US" sz="9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700" b="0">
                          <a:solidFill>
                            <a:schemeClr val="tx1"/>
                          </a:solidFill>
                          <a:effectLst/>
                        </a:rPr>
                        <a:t>15.0% OF GROSS</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700" b="0">
                          <a:solidFill>
                            <a:schemeClr val="tx1"/>
                          </a:solidFill>
                          <a:effectLst/>
                        </a:rPr>
                        <a:t>12 - 2025</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700" b="0">
                          <a:solidFill>
                            <a:schemeClr val="tx1"/>
                          </a:solidFill>
                          <a:effectLst/>
                        </a:rPr>
                        <a:t>17.5% OF GROSS</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700" b="0">
                          <a:solidFill>
                            <a:schemeClr val="tx1"/>
                          </a:solidFill>
                          <a:effectLst/>
                        </a:rPr>
                        <a:t>17 - 2030</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700" b="0" dirty="0">
                          <a:solidFill>
                            <a:schemeClr val="tx1"/>
                          </a:solidFill>
                          <a:effectLst/>
                        </a:rPr>
                        <a:t>20.0% OF GROSS</a:t>
                      </a:r>
                      <a:endParaRPr lang="en-US" sz="9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extLst>
                  <a:ext uri="{0D108BD9-81ED-4DB2-BD59-A6C34878D82A}">
                    <a16:rowId xmlns:a16="http://schemas.microsoft.com/office/drawing/2014/main" val="2076618570"/>
                  </a:ext>
                </a:extLst>
              </a:tr>
              <a:tr h="426823">
                <a:tc>
                  <a:txBody>
                    <a:bodyPr/>
                    <a:lstStyle/>
                    <a:p>
                      <a:pPr marL="0" marR="0">
                        <a:lnSpc>
                          <a:spcPct val="115000"/>
                        </a:lnSpc>
                        <a:spcBef>
                          <a:spcPts val="1000"/>
                        </a:spcBef>
                        <a:spcAft>
                          <a:spcPts val="1000"/>
                        </a:spcAft>
                        <a:buNone/>
                      </a:pPr>
                      <a:r>
                        <a:rPr lang="en-US" sz="700" b="0">
                          <a:solidFill>
                            <a:schemeClr val="tx1"/>
                          </a:solidFill>
                          <a:effectLst/>
                        </a:rPr>
                        <a:t>3 – 2016</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a:solidFill>
                            <a:schemeClr val="tx1"/>
                          </a:solidFill>
                          <a:effectLst/>
                        </a:rPr>
                        <a:t>13.0% OF GROSS</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dirty="0">
                          <a:solidFill>
                            <a:schemeClr val="tx1"/>
                          </a:solidFill>
                          <a:effectLst/>
                        </a:rPr>
                        <a:t>8 – 2021</a:t>
                      </a:r>
                      <a:endParaRPr lang="en-US" sz="9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a:solidFill>
                            <a:schemeClr val="tx1"/>
                          </a:solidFill>
                          <a:effectLst/>
                        </a:rPr>
                        <a:t>15.5% OF GROSS</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dirty="0">
                          <a:solidFill>
                            <a:schemeClr val="tx1"/>
                          </a:solidFill>
                          <a:effectLst/>
                        </a:rPr>
                        <a:t>13 - 2026</a:t>
                      </a:r>
                      <a:endParaRPr lang="en-US" sz="9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a:solidFill>
                            <a:schemeClr val="tx1"/>
                          </a:solidFill>
                          <a:effectLst/>
                        </a:rPr>
                        <a:t>18.0% OF GROSS</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dirty="0">
                          <a:solidFill>
                            <a:schemeClr val="tx1"/>
                          </a:solidFill>
                          <a:effectLst/>
                        </a:rPr>
                        <a:t>18 - 2031</a:t>
                      </a:r>
                      <a:endParaRPr lang="en-US" sz="9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dirty="0">
                          <a:solidFill>
                            <a:schemeClr val="tx1"/>
                          </a:solidFill>
                          <a:effectLst/>
                        </a:rPr>
                        <a:t>20.5% OF GROSS</a:t>
                      </a:r>
                      <a:endParaRPr lang="en-US" sz="9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extLst>
                  <a:ext uri="{0D108BD9-81ED-4DB2-BD59-A6C34878D82A}">
                    <a16:rowId xmlns:a16="http://schemas.microsoft.com/office/drawing/2014/main" val="746088022"/>
                  </a:ext>
                </a:extLst>
              </a:tr>
              <a:tr h="426823">
                <a:tc>
                  <a:txBody>
                    <a:bodyPr/>
                    <a:lstStyle/>
                    <a:p>
                      <a:pPr marL="0" marR="0">
                        <a:lnSpc>
                          <a:spcPct val="115000"/>
                        </a:lnSpc>
                        <a:spcBef>
                          <a:spcPts val="1000"/>
                        </a:spcBef>
                        <a:spcAft>
                          <a:spcPts val="1000"/>
                        </a:spcAft>
                        <a:buNone/>
                      </a:pPr>
                      <a:r>
                        <a:rPr lang="en-US" sz="700" b="0" dirty="0">
                          <a:solidFill>
                            <a:schemeClr val="tx1"/>
                          </a:solidFill>
                          <a:effectLst/>
                        </a:rPr>
                        <a:t>4 - 2017</a:t>
                      </a:r>
                      <a:endParaRPr lang="en-US" sz="9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700" b="0">
                          <a:solidFill>
                            <a:schemeClr val="tx1"/>
                          </a:solidFill>
                          <a:effectLst/>
                        </a:rPr>
                        <a:t>13.5% OF GROSS</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700" b="0" dirty="0">
                          <a:solidFill>
                            <a:schemeClr val="tx1"/>
                          </a:solidFill>
                          <a:effectLst/>
                        </a:rPr>
                        <a:t>9 - 2022</a:t>
                      </a:r>
                      <a:endParaRPr lang="en-US" sz="9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700" b="0">
                          <a:solidFill>
                            <a:schemeClr val="tx1"/>
                          </a:solidFill>
                          <a:effectLst/>
                        </a:rPr>
                        <a:t>16.0% 0F GROSS</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700" b="0">
                          <a:solidFill>
                            <a:schemeClr val="tx1"/>
                          </a:solidFill>
                          <a:effectLst/>
                        </a:rPr>
                        <a:t>14 - 2027</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700" b="0">
                          <a:solidFill>
                            <a:schemeClr val="tx1"/>
                          </a:solidFill>
                          <a:effectLst/>
                        </a:rPr>
                        <a:t>18.5% OF GROSS</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700" b="0">
                          <a:solidFill>
                            <a:schemeClr val="tx1"/>
                          </a:solidFill>
                          <a:effectLst/>
                        </a:rPr>
                        <a:t>19 - 2032</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700" b="0" dirty="0">
                          <a:solidFill>
                            <a:schemeClr val="tx1"/>
                          </a:solidFill>
                          <a:effectLst/>
                        </a:rPr>
                        <a:t>21.0% OF GROSS</a:t>
                      </a:r>
                      <a:endParaRPr lang="en-US" sz="9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extLst>
                  <a:ext uri="{0D108BD9-81ED-4DB2-BD59-A6C34878D82A}">
                    <a16:rowId xmlns:a16="http://schemas.microsoft.com/office/drawing/2014/main" val="2970667468"/>
                  </a:ext>
                </a:extLst>
              </a:tr>
              <a:tr h="426823">
                <a:tc>
                  <a:txBody>
                    <a:bodyPr/>
                    <a:lstStyle/>
                    <a:p>
                      <a:pPr marL="0" marR="0">
                        <a:lnSpc>
                          <a:spcPct val="115000"/>
                        </a:lnSpc>
                        <a:spcBef>
                          <a:spcPts val="1000"/>
                        </a:spcBef>
                        <a:spcAft>
                          <a:spcPts val="1000"/>
                        </a:spcAft>
                        <a:buNone/>
                      </a:pPr>
                      <a:r>
                        <a:rPr lang="en-US" sz="700" b="0">
                          <a:solidFill>
                            <a:schemeClr val="tx1"/>
                          </a:solidFill>
                          <a:effectLst/>
                        </a:rPr>
                        <a:t>5 – 2018*</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a:solidFill>
                            <a:schemeClr val="tx1"/>
                          </a:solidFill>
                          <a:effectLst/>
                        </a:rPr>
                        <a:t>14.0% OF GROSS</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dirty="0">
                          <a:solidFill>
                            <a:schemeClr val="tx1"/>
                          </a:solidFill>
                          <a:effectLst/>
                        </a:rPr>
                        <a:t>10 – 2023</a:t>
                      </a:r>
                      <a:endParaRPr lang="en-US" sz="9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a:solidFill>
                            <a:schemeClr val="tx1"/>
                          </a:solidFill>
                          <a:effectLst/>
                        </a:rPr>
                        <a:t>16.5% OF GROSS</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a:solidFill>
                            <a:schemeClr val="tx1"/>
                          </a:solidFill>
                          <a:effectLst/>
                        </a:rPr>
                        <a:t>15 – 2028</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a:solidFill>
                            <a:schemeClr val="tx1"/>
                          </a:solidFill>
                          <a:effectLst/>
                        </a:rPr>
                        <a:t>19.0% OF GROSS</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a:solidFill>
                            <a:schemeClr val="tx1"/>
                          </a:solidFill>
                          <a:effectLst/>
                        </a:rPr>
                        <a:t>20 – 2033</a:t>
                      </a:r>
                      <a:endParaRPr lang="en-US" sz="9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700" b="0" dirty="0">
                          <a:solidFill>
                            <a:schemeClr val="tx1"/>
                          </a:solidFill>
                          <a:effectLst/>
                        </a:rPr>
                        <a:t>21.5% OF GROSS</a:t>
                      </a:r>
                      <a:endParaRPr lang="en-US" sz="9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extLst>
                  <a:ext uri="{0D108BD9-81ED-4DB2-BD59-A6C34878D82A}">
                    <a16:rowId xmlns:a16="http://schemas.microsoft.com/office/drawing/2014/main" val="282434804"/>
                  </a:ext>
                </a:extLst>
              </a:tr>
            </a:tbl>
          </a:graphicData>
        </a:graphic>
      </p:graphicFrame>
      <p:sp>
        <p:nvSpPr>
          <p:cNvPr id="7" name="TextBox 6">
            <a:extLst>
              <a:ext uri="{FF2B5EF4-FFF2-40B4-BE49-F238E27FC236}">
                <a16:creationId xmlns:a16="http://schemas.microsoft.com/office/drawing/2014/main" id="{0C4774A1-021D-41F5-D33B-C20F7803EC06}"/>
              </a:ext>
            </a:extLst>
          </p:cNvPr>
          <p:cNvSpPr txBox="1"/>
          <p:nvPr/>
        </p:nvSpPr>
        <p:spPr>
          <a:xfrm>
            <a:off x="6281770" y="723423"/>
            <a:ext cx="5512025" cy="830997"/>
          </a:xfrm>
          <a:prstGeom prst="rect">
            <a:avLst/>
          </a:prstGeom>
          <a:noFill/>
        </p:spPr>
        <p:txBody>
          <a:bodyPr wrap="square" rtlCol="0">
            <a:spAutoFit/>
          </a:bodyPr>
          <a:lstStyle/>
          <a:p>
            <a:pPr algn="ctr"/>
            <a:r>
              <a:rPr lang="en-US" sz="1200" dirty="0"/>
              <a:t>Note: This lease amount is based on the previous year revenue. If this report is distributed before the current year payment is made, the amount listed will be an estimated amount based on the previous year reporting. The payment amount may vary depending on the actual revenue reported for the previous year.</a:t>
            </a:r>
          </a:p>
        </p:txBody>
      </p:sp>
      <p:sp>
        <p:nvSpPr>
          <p:cNvPr id="9" name="TextBox 8">
            <a:extLst>
              <a:ext uri="{FF2B5EF4-FFF2-40B4-BE49-F238E27FC236}">
                <a16:creationId xmlns:a16="http://schemas.microsoft.com/office/drawing/2014/main" id="{341ABAE0-F94F-F920-AEE8-919551AEF856}"/>
              </a:ext>
            </a:extLst>
          </p:cNvPr>
          <p:cNvSpPr txBox="1"/>
          <p:nvPr/>
        </p:nvSpPr>
        <p:spPr>
          <a:xfrm>
            <a:off x="6666092" y="3977609"/>
            <a:ext cx="4834126" cy="276999"/>
          </a:xfrm>
          <a:prstGeom prst="rect">
            <a:avLst/>
          </a:prstGeom>
          <a:noFill/>
        </p:spPr>
        <p:txBody>
          <a:bodyPr wrap="square" rtlCol="0">
            <a:spAutoFit/>
          </a:bodyPr>
          <a:lstStyle/>
          <a:p>
            <a:pPr algn="ctr"/>
            <a:r>
              <a:rPr lang="en-US" sz="1200" i="1" dirty="0"/>
              <a:t>Amount listed is </a:t>
            </a:r>
            <a:r>
              <a:rPr lang="en-US" sz="1200" b="1" i="1" dirty="0"/>
              <a:t>estimated</a:t>
            </a:r>
            <a:r>
              <a:rPr lang="en-US" sz="1200" i="1" dirty="0"/>
              <a:t> for 2026 payment.</a:t>
            </a:r>
          </a:p>
        </p:txBody>
      </p:sp>
      <p:sp>
        <p:nvSpPr>
          <p:cNvPr id="4" name="TextBox 3">
            <a:extLst>
              <a:ext uri="{FF2B5EF4-FFF2-40B4-BE49-F238E27FC236}">
                <a16:creationId xmlns:a16="http://schemas.microsoft.com/office/drawing/2014/main" id="{87031230-168C-7FA9-7321-1519FC77F80E}"/>
              </a:ext>
            </a:extLst>
          </p:cNvPr>
          <p:cNvSpPr txBox="1"/>
          <p:nvPr/>
        </p:nvSpPr>
        <p:spPr>
          <a:xfrm>
            <a:off x="8505825" y="6444519"/>
            <a:ext cx="3686173" cy="646331"/>
          </a:xfrm>
          <a:prstGeom prst="rect">
            <a:avLst/>
          </a:prstGeom>
          <a:noFill/>
        </p:spPr>
        <p:txBody>
          <a:bodyPr wrap="square" rtlCol="0">
            <a:spAutoFit/>
          </a:bodyPr>
          <a:lstStyle/>
          <a:p>
            <a:r>
              <a:rPr lang="en-US" i="1" dirty="0">
                <a:solidFill>
                  <a:schemeClr val="bg1"/>
                </a:solidFill>
              </a:rPr>
              <a:t>Estimated</a:t>
            </a:r>
            <a:r>
              <a:rPr lang="en-US" dirty="0">
                <a:solidFill>
                  <a:schemeClr val="bg1"/>
                </a:solidFill>
              </a:rPr>
              <a:t> Payment Amount – 2026	</a:t>
            </a:r>
          </a:p>
        </p:txBody>
      </p:sp>
      <p:pic>
        <p:nvPicPr>
          <p:cNvPr id="8" name="Picture 7">
            <a:extLst>
              <a:ext uri="{FF2B5EF4-FFF2-40B4-BE49-F238E27FC236}">
                <a16:creationId xmlns:a16="http://schemas.microsoft.com/office/drawing/2014/main" id="{26881DF1-DB7B-BB91-C231-3B41D43934BD}"/>
              </a:ext>
            </a:extLst>
          </p:cNvPr>
          <p:cNvPicPr>
            <a:picLocks noChangeAspect="1"/>
          </p:cNvPicPr>
          <p:nvPr/>
        </p:nvPicPr>
        <p:blipFill>
          <a:blip r:embed="rId2"/>
          <a:stretch>
            <a:fillRect/>
          </a:stretch>
        </p:blipFill>
        <p:spPr>
          <a:xfrm>
            <a:off x="6387204" y="2553054"/>
            <a:ext cx="5391902" cy="1286054"/>
          </a:xfrm>
          <a:prstGeom prst="rect">
            <a:avLst/>
          </a:prstGeom>
        </p:spPr>
      </p:pic>
    </p:spTree>
    <p:extLst>
      <p:ext uri="{BB962C8B-B14F-4D97-AF65-F5344CB8AC3E}">
        <p14:creationId xmlns:p14="http://schemas.microsoft.com/office/powerpoint/2010/main" val="2127773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225F540-455F-D0EF-038D-25FDC916E8D9}"/>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C25E07A-DB83-2AF0-D59B-0F5E11F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94D708-4D7C-C9DD-115C-F5C39248ABCF}"/>
              </a:ext>
            </a:extLst>
          </p:cNvPr>
          <p:cNvSpPr>
            <a:spLocks noGrp="1"/>
          </p:cNvSpPr>
          <p:nvPr>
            <p:ph type="title"/>
          </p:nvPr>
        </p:nvSpPr>
        <p:spPr>
          <a:xfrm>
            <a:off x="701965" y="506025"/>
            <a:ext cx="5181600" cy="1642969"/>
          </a:xfrm>
        </p:spPr>
        <p:txBody>
          <a:bodyPr vert="horz" lIns="91440" tIns="45720" rIns="91440" bIns="45720" rtlCol="0" anchor="b">
            <a:normAutofit/>
          </a:bodyPr>
          <a:lstStyle/>
          <a:p>
            <a:r>
              <a:rPr lang="en-US" sz="3700" kern="1200" dirty="0">
                <a:solidFill>
                  <a:schemeClr val="accent4">
                    <a:lumMod val="50000"/>
                  </a:schemeClr>
                </a:solidFill>
                <a:latin typeface="+mj-lt"/>
                <a:ea typeface="+mj-ea"/>
                <a:cs typeface="+mj-cs"/>
              </a:rPr>
              <a:t>SUBLEASE (County Only):</a:t>
            </a:r>
            <a:r>
              <a:rPr lang="en-US" sz="3700" kern="1200" dirty="0">
                <a:solidFill>
                  <a:schemeClr val="tx1"/>
                </a:solidFill>
                <a:latin typeface="+mj-lt"/>
                <a:ea typeface="+mj-ea"/>
                <a:cs typeface="+mj-cs"/>
              </a:rPr>
              <a:t> </a:t>
            </a:r>
            <a:br>
              <a:rPr lang="en-US" sz="3700" kern="1200" dirty="0">
                <a:solidFill>
                  <a:schemeClr val="tx1"/>
                </a:solidFill>
                <a:latin typeface="+mj-lt"/>
                <a:ea typeface="+mj-ea"/>
                <a:cs typeface="+mj-cs"/>
              </a:rPr>
            </a:br>
            <a:r>
              <a:rPr lang="en-US" sz="3700" dirty="0"/>
              <a:t>Wine &amp; Glass Tours</a:t>
            </a:r>
            <a:br>
              <a:rPr lang="en-US" sz="3700" dirty="0"/>
            </a:br>
            <a:r>
              <a:rPr lang="en-US" sz="2800" kern="1200" dirty="0">
                <a:solidFill>
                  <a:srgbClr val="FF0000"/>
                </a:solidFill>
                <a:latin typeface="+mj-lt"/>
                <a:ea typeface="+mj-ea"/>
                <a:cs typeface="+mj-cs"/>
              </a:rPr>
              <a:t>Due September 1</a:t>
            </a:r>
            <a:endParaRPr lang="en-US" sz="3700" kern="1200" dirty="0">
              <a:solidFill>
                <a:srgbClr val="FF0000"/>
              </a:solidFill>
              <a:latin typeface="+mj-lt"/>
              <a:ea typeface="+mj-ea"/>
              <a:cs typeface="+mj-cs"/>
            </a:endParaRPr>
          </a:p>
        </p:txBody>
      </p:sp>
      <p:sp>
        <p:nvSpPr>
          <p:cNvPr id="36" name="Rectangle 35">
            <a:extLst>
              <a:ext uri="{FF2B5EF4-FFF2-40B4-BE49-F238E27FC236}">
                <a16:creationId xmlns:a16="http://schemas.microsoft.com/office/drawing/2014/main" id="{0E631A67-E158-5786-E484-4407E0298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C5B755D-8765-2C81-496D-8C839655C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9AF13F08-2974-88EE-CB2A-713873C294FF}"/>
              </a:ext>
            </a:extLst>
          </p:cNvPr>
          <p:cNvGraphicFramePr>
            <a:graphicFrameLocks noGrp="1"/>
          </p:cNvGraphicFramePr>
          <p:nvPr>
            <p:ph sz="half" idx="1"/>
            <p:extLst>
              <p:ext uri="{D42A27DB-BD31-4B8C-83A1-F6EECF244321}">
                <p14:modId xmlns:p14="http://schemas.microsoft.com/office/powerpoint/2010/main" val="3939948499"/>
              </p:ext>
            </p:extLst>
          </p:nvPr>
        </p:nvGraphicFramePr>
        <p:xfrm>
          <a:off x="701965" y="2555995"/>
          <a:ext cx="5178740" cy="2778114"/>
        </p:xfrm>
        <a:graphic>
          <a:graphicData uri="http://schemas.openxmlformats.org/drawingml/2006/table">
            <a:tbl>
              <a:tblPr firstRow="1" firstCol="1" bandRow="1">
                <a:tableStyleId>{5C22544A-7EE6-4342-B048-85BDC9FD1C3A}</a:tableStyleId>
              </a:tblPr>
              <a:tblGrid>
                <a:gridCol w="670626">
                  <a:extLst>
                    <a:ext uri="{9D8B030D-6E8A-4147-A177-3AD203B41FA5}">
                      <a16:colId xmlns:a16="http://schemas.microsoft.com/office/drawing/2014/main" val="2373283709"/>
                    </a:ext>
                  </a:extLst>
                </a:gridCol>
                <a:gridCol w="629642">
                  <a:extLst>
                    <a:ext uri="{9D8B030D-6E8A-4147-A177-3AD203B41FA5}">
                      <a16:colId xmlns:a16="http://schemas.microsoft.com/office/drawing/2014/main" val="4286815917"/>
                    </a:ext>
                  </a:extLst>
                </a:gridCol>
                <a:gridCol w="691600">
                  <a:extLst>
                    <a:ext uri="{9D8B030D-6E8A-4147-A177-3AD203B41FA5}">
                      <a16:colId xmlns:a16="http://schemas.microsoft.com/office/drawing/2014/main" val="97902489"/>
                    </a:ext>
                  </a:extLst>
                </a:gridCol>
                <a:gridCol w="601357">
                  <a:extLst>
                    <a:ext uri="{9D8B030D-6E8A-4147-A177-3AD203B41FA5}">
                      <a16:colId xmlns:a16="http://schemas.microsoft.com/office/drawing/2014/main" val="3431227259"/>
                    </a:ext>
                  </a:extLst>
                </a:gridCol>
                <a:gridCol w="646080">
                  <a:extLst>
                    <a:ext uri="{9D8B030D-6E8A-4147-A177-3AD203B41FA5}">
                      <a16:colId xmlns:a16="http://schemas.microsoft.com/office/drawing/2014/main" val="579461085"/>
                    </a:ext>
                  </a:extLst>
                </a:gridCol>
                <a:gridCol w="645679">
                  <a:extLst>
                    <a:ext uri="{9D8B030D-6E8A-4147-A177-3AD203B41FA5}">
                      <a16:colId xmlns:a16="http://schemas.microsoft.com/office/drawing/2014/main" val="1252939829"/>
                    </a:ext>
                  </a:extLst>
                </a:gridCol>
                <a:gridCol w="646080">
                  <a:extLst>
                    <a:ext uri="{9D8B030D-6E8A-4147-A177-3AD203B41FA5}">
                      <a16:colId xmlns:a16="http://schemas.microsoft.com/office/drawing/2014/main" val="3417717869"/>
                    </a:ext>
                  </a:extLst>
                </a:gridCol>
                <a:gridCol w="647676">
                  <a:extLst>
                    <a:ext uri="{9D8B030D-6E8A-4147-A177-3AD203B41FA5}">
                      <a16:colId xmlns:a16="http://schemas.microsoft.com/office/drawing/2014/main" val="3690310039"/>
                    </a:ext>
                  </a:extLst>
                </a:gridCol>
              </a:tblGrid>
              <a:tr h="463019">
                <a:tc>
                  <a:txBody>
                    <a:bodyPr/>
                    <a:lstStyle/>
                    <a:p>
                      <a:pPr marL="0" marR="0" algn="ctr">
                        <a:lnSpc>
                          <a:spcPct val="115000"/>
                        </a:lnSpc>
                        <a:spcBef>
                          <a:spcPts val="1000"/>
                        </a:spcBef>
                        <a:spcAft>
                          <a:spcPts val="1000"/>
                        </a:spcAft>
                        <a:buNone/>
                      </a:pPr>
                      <a:r>
                        <a:rPr lang="en-US" sz="800">
                          <a:effectLst/>
                        </a:rPr>
                        <a:t>LEASE YEAR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tc>
                <a:tc>
                  <a:txBody>
                    <a:bodyPr/>
                    <a:lstStyle/>
                    <a:p>
                      <a:pPr marL="0" marR="0" algn="ctr">
                        <a:lnSpc>
                          <a:spcPct val="115000"/>
                        </a:lnSpc>
                        <a:spcBef>
                          <a:spcPts val="1000"/>
                        </a:spcBef>
                        <a:spcAft>
                          <a:spcPts val="1000"/>
                        </a:spcAft>
                        <a:buNone/>
                      </a:pPr>
                      <a:r>
                        <a:rPr lang="en-US" sz="800">
                          <a:effectLst/>
                        </a:rPr>
                        <a:t>REANTAL</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tc>
                <a:tc>
                  <a:txBody>
                    <a:bodyPr/>
                    <a:lstStyle/>
                    <a:p>
                      <a:pPr marL="0" marR="0" algn="ctr">
                        <a:lnSpc>
                          <a:spcPct val="115000"/>
                        </a:lnSpc>
                        <a:spcBef>
                          <a:spcPts val="1000"/>
                        </a:spcBef>
                        <a:spcAft>
                          <a:spcPts val="1000"/>
                        </a:spcAft>
                        <a:buNone/>
                      </a:pPr>
                      <a:r>
                        <a:rPr lang="en-US" sz="800" dirty="0">
                          <a:effectLst/>
                        </a:rPr>
                        <a:t>LEASE YEAR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tc>
                <a:tc>
                  <a:txBody>
                    <a:bodyPr/>
                    <a:lstStyle/>
                    <a:p>
                      <a:pPr marL="0" marR="0" algn="ctr">
                        <a:lnSpc>
                          <a:spcPct val="115000"/>
                        </a:lnSpc>
                        <a:spcBef>
                          <a:spcPts val="1000"/>
                        </a:spcBef>
                        <a:spcAft>
                          <a:spcPts val="1000"/>
                        </a:spcAft>
                        <a:buNone/>
                      </a:pPr>
                      <a:r>
                        <a:rPr lang="en-US" sz="800">
                          <a:effectLst/>
                        </a:rPr>
                        <a:t>RENTAL</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tc>
                <a:tc>
                  <a:txBody>
                    <a:bodyPr/>
                    <a:lstStyle/>
                    <a:p>
                      <a:pPr marL="0" marR="0" algn="ctr">
                        <a:lnSpc>
                          <a:spcPct val="115000"/>
                        </a:lnSpc>
                        <a:spcBef>
                          <a:spcPts val="1000"/>
                        </a:spcBef>
                        <a:spcAft>
                          <a:spcPts val="1000"/>
                        </a:spcAft>
                        <a:buNone/>
                      </a:pPr>
                      <a:r>
                        <a:rPr lang="en-US" sz="800">
                          <a:effectLst/>
                        </a:rPr>
                        <a:t>LEASE YEAR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tc>
                <a:tc>
                  <a:txBody>
                    <a:bodyPr/>
                    <a:lstStyle/>
                    <a:p>
                      <a:pPr marL="0" marR="0" algn="ctr">
                        <a:lnSpc>
                          <a:spcPct val="115000"/>
                        </a:lnSpc>
                        <a:spcBef>
                          <a:spcPts val="1000"/>
                        </a:spcBef>
                        <a:spcAft>
                          <a:spcPts val="1000"/>
                        </a:spcAft>
                        <a:buNone/>
                      </a:pPr>
                      <a:r>
                        <a:rPr lang="en-US" sz="800">
                          <a:effectLst/>
                        </a:rPr>
                        <a:t>RENTAL</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tc>
                <a:tc>
                  <a:txBody>
                    <a:bodyPr/>
                    <a:lstStyle/>
                    <a:p>
                      <a:pPr marL="0" marR="0" algn="ctr">
                        <a:lnSpc>
                          <a:spcPct val="115000"/>
                        </a:lnSpc>
                        <a:spcBef>
                          <a:spcPts val="1000"/>
                        </a:spcBef>
                        <a:spcAft>
                          <a:spcPts val="1000"/>
                        </a:spcAft>
                        <a:buNone/>
                      </a:pPr>
                      <a:r>
                        <a:rPr lang="en-US" sz="800">
                          <a:effectLst/>
                        </a:rPr>
                        <a:t>LEASE YEAR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tc>
                <a:tc>
                  <a:txBody>
                    <a:bodyPr/>
                    <a:lstStyle/>
                    <a:p>
                      <a:pPr marL="0" marR="0" algn="ctr">
                        <a:lnSpc>
                          <a:spcPct val="115000"/>
                        </a:lnSpc>
                        <a:spcBef>
                          <a:spcPts val="1000"/>
                        </a:spcBef>
                        <a:spcAft>
                          <a:spcPts val="1000"/>
                        </a:spcAft>
                        <a:buNone/>
                      </a:pPr>
                      <a:r>
                        <a:rPr lang="en-US" sz="800" dirty="0">
                          <a:effectLst/>
                        </a:rPr>
                        <a:t>RENTAL</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tc>
                <a:extLst>
                  <a:ext uri="{0D108BD9-81ED-4DB2-BD59-A6C34878D82A}">
                    <a16:rowId xmlns:a16="http://schemas.microsoft.com/office/drawing/2014/main" val="1189170915"/>
                  </a:ext>
                </a:extLst>
              </a:tr>
              <a:tr h="463019">
                <a:tc>
                  <a:txBody>
                    <a:bodyPr/>
                    <a:lstStyle/>
                    <a:p>
                      <a:pPr marL="0" marR="0">
                        <a:lnSpc>
                          <a:spcPct val="115000"/>
                        </a:lnSpc>
                        <a:spcBef>
                          <a:spcPts val="1000"/>
                        </a:spcBef>
                        <a:spcAft>
                          <a:spcPts val="1000"/>
                        </a:spcAft>
                        <a:buNone/>
                      </a:pPr>
                      <a:r>
                        <a:rPr lang="en-US" sz="800" b="0" dirty="0">
                          <a:solidFill>
                            <a:schemeClr val="tx1"/>
                          </a:solidFill>
                          <a:effectLst/>
                        </a:rPr>
                        <a:t>1 – 2013/14</a:t>
                      </a:r>
                      <a:endParaRPr lang="en-US" sz="1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2.6(A) ABOVE</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6 – 2018/19</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$13,500</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11 – 2023/24</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$15,888</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16 – 2028/29</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$17,975</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extLst>
                  <a:ext uri="{0D108BD9-81ED-4DB2-BD59-A6C34878D82A}">
                    <a16:rowId xmlns:a16="http://schemas.microsoft.com/office/drawing/2014/main" val="4232314871"/>
                  </a:ext>
                </a:extLst>
              </a:tr>
              <a:tr h="463019">
                <a:tc>
                  <a:txBody>
                    <a:bodyPr/>
                    <a:lstStyle/>
                    <a:p>
                      <a:pPr marL="0" marR="0">
                        <a:lnSpc>
                          <a:spcPct val="115000"/>
                        </a:lnSpc>
                        <a:spcBef>
                          <a:spcPts val="1000"/>
                        </a:spcBef>
                        <a:spcAft>
                          <a:spcPts val="1000"/>
                        </a:spcAft>
                        <a:buNone/>
                      </a:pPr>
                      <a:r>
                        <a:rPr lang="en-US" sz="800" b="0" dirty="0">
                          <a:solidFill>
                            <a:schemeClr val="tx1"/>
                          </a:solidFill>
                          <a:effectLst/>
                        </a:rPr>
                        <a:t>2 – 2014/15</a:t>
                      </a:r>
                      <a:endParaRPr lang="en-US" sz="1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800" dirty="0">
                          <a:solidFill>
                            <a:schemeClr val="tx1"/>
                          </a:solidFill>
                          <a:effectLst/>
                        </a:rPr>
                        <a:t>$10,000</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800">
                          <a:solidFill>
                            <a:schemeClr val="tx1"/>
                          </a:solidFill>
                          <a:effectLst/>
                        </a:rPr>
                        <a:t>7 – 2019/20</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800" dirty="0">
                          <a:solidFill>
                            <a:schemeClr val="tx1"/>
                          </a:solidFill>
                          <a:effectLst/>
                        </a:rPr>
                        <a:t>$14,000</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800">
                          <a:solidFill>
                            <a:schemeClr val="tx1"/>
                          </a:solidFill>
                          <a:effectLst/>
                        </a:rPr>
                        <a:t>12 - 2024/25</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800" dirty="0">
                          <a:solidFill>
                            <a:schemeClr val="tx1"/>
                          </a:solidFill>
                          <a:effectLst/>
                        </a:rPr>
                        <a:t>$16,285</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800">
                          <a:solidFill>
                            <a:schemeClr val="tx1"/>
                          </a:solidFill>
                          <a:effectLst/>
                        </a:rPr>
                        <a:t>17 – 2029/30</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800" dirty="0">
                          <a:solidFill>
                            <a:schemeClr val="tx1"/>
                          </a:solidFill>
                          <a:effectLst/>
                        </a:rPr>
                        <a:t>$18,424</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extLst>
                  <a:ext uri="{0D108BD9-81ED-4DB2-BD59-A6C34878D82A}">
                    <a16:rowId xmlns:a16="http://schemas.microsoft.com/office/drawing/2014/main" val="1153344246"/>
                  </a:ext>
                </a:extLst>
              </a:tr>
              <a:tr h="463019">
                <a:tc>
                  <a:txBody>
                    <a:bodyPr/>
                    <a:lstStyle/>
                    <a:p>
                      <a:pPr marL="0" marR="0">
                        <a:lnSpc>
                          <a:spcPct val="115000"/>
                        </a:lnSpc>
                        <a:spcBef>
                          <a:spcPts val="1000"/>
                        </a:spcBef>
                        <a:spcAft>
                          <a:spcPts val="1000"/>
                        </a:spcAft>
                        <a:buNone/>
                      </a:pPr>
                      <a:r>
                        <a:rPr lang="en-US" sz="800" b="0" dirty="0">
                          <a:solidFill>
                            <a:schemeClr val="tx1"/>
                          </a:solidFill>
                          <a:effectLst/>
                        </a:rPr>
                        <a:t>3 – 2015-16</a:t>
                      </a:r>
                      <a:endParaRPr lang="en-US" sz="1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$12,000</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8 – 2020/21</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$14,500</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13 – 2025/26</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$16,692</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18 – 2030/31</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$18,885</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extLst>
                  <a:ext uri="{0D108BD9-81ED-4DB2-BD59-A6C34878D82A}">
                    <a16:rowId xmlns:a16="http://schemas.microsoft.com/office/drawing/2014/main" val="1461848572"/>
                  </a:ext>
                </a:extLst>
              </a:tr>
              <a:tr h="463019">
                <a:tc>
                  <a:txBody>
                    <a:bodyPr/>
                    <a:lstStyle/>
                    <a:p>
                      <a:pPr marL="0" marR="0">
                        <a:lnSpc>
                          <a:spcPct val="115000"/>
                        </a:lnSpc>
                        <a:spcBef>
                          <a:spcPts val="1000"/>
                        </a:spcBef>
                        <a:spcAft>
                          <a:spcPts val="1000"/>
                        </a:spcAft>
                        <a:buNone/>
                      </a:pPr>
                      <a:r>
                        <a:rPr lang="en-US" sz="800" b="0" dirty="0">
                          <a:solidFill>
                            <a:schemeClr val="tx1"/>
                          </a:solidFill>
                          <a:effectLst/>
                        </a:rPr>
                        <a:t>4 – 2016/17</a:t>
                      </a:r>
                      <a:endParaRPr lang="en-US" sz="1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800" dirty="0">
                          <a:solidFill>
                            <a:schemeClr val="tx1"/>
                          </a:solidFill>
                          <a:effectLst/>
                        </a:rPr>
                        <a:t>$12,500</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800">
                          <a:solidFill>
                            <a:schemeClr val="tx1"/>
                          </a:solidFill>
                          <a:effectLst/>
                        </a:rPr>
                        <a:t>9 – 2021/22</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800" dirty="0">
                          <a:solidFill>
                            <a:schemeClr val="tx1"/>
                          </a:solidFill>
                          <a:effectLst/>
                        </a:rPr>
                        <a:t>$15,000</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800" dirty="0">
                          <a:solidFill>
                            <a:schemeClr val="tx1"/>
                          </a:solidFill>
                          <a:effectLst/>
                        </a:rPr>
                        <a:t>14 – 2026/27</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800" dirty="0">
                          <a:solidFill>
                            <a:schemeClr val="tx1"/>
                          </a:solidFill>
                          <a:effectLst/>
                        </a:rPr>
                        <a:t>$17,109</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800" dirty="0">
                          <a:solidFill>
                            <a:schemeClr val="tx1"/>
                          </a:solidFill>
                          <a:effectLst/>
                        </a:rPr>
                        <a:t>19 – 2031/32</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tc>
                  <a:txBody>
                    <a:bodyPr/>
                    <a:lstStyle/>
                    <a:p>
                      <a:pPr marL="0" marR="0">
                        <a:lnSpc>
                          <a:spcPct val="115000"/>
                        </a:lnSpc>
                        <a:spcBef>
                          <a:spcPts val="1000"/>
                        </a:spcBef>
                        <a:spcAft>
                          <a:spcPts val="1000"/>
                        </a:spcAft>
                        <a:buNone/>
                      </a:pPr>
                      <a:r>
                        <a:rPr lang="en-US" sz="800" dirty="0">
                          <a:solidFill>
                            <a:schemeClr val="tx1"/>
                          </a:solidFill>
                          <a:effectLst/>
                        </a:rPr>
                        <a:t>$19,357</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solidFill>
                  </a:tcPr>
                </a:tc>
                <a:extLst>
                  <a:ext uri="{0D108BD9-81ED-4DB2-BD59-A6C34878D82A}">
                    <a16:rowId xmlns:a16="http://schemas.microsoft.com/office/drawing/2014/main" val="897740973"/>
                  </a:ext>
                </a:extLst>
              </a:tr>
              <a:tr h="463019">
                <a:tc>
                  <a:txBody>
                    <a:bodyPr/>
                    <a:lstStyle/>
                    <a:p>
                      <a:pPr marL="0" marR="0">
                        <a:lnSpc>
                          <a:spcPct val="115000"/>
                        </a:lnSpc>
                        <a:spcBef>
                          <a:spcPts val="1000"/>
                        </a:spcBef>
                        <a:spcAft>
                          <a:spcPts val="1000"/>
                        </a:spcAft>
                        <a:buNone/>
                      </a:pPr>
                      <a:r>
                        <a:rPr lang="en-US" sz="800" b="0" dirty="0">
                          <a:solidFill>
                            <a:schemeClr val="tx1"/>
                          </a:solidFill>
                          <a:effectLst/>
                        </a:rPr>
                        <a:t>5 – 2017-18</a:t>
                      </a:r>
                      <a:endParaRPr lang="en-US" sz="1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$13,000</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10 – 2022/23</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$15,500</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15 – 2027/28</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$17,537</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20 – 2032/33</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tc>
                  <a:txBody>
                    <a:bodyPr/>
                    <a:lstStyle/>
                    <a:p>
                      <a:pPr marL="0" marR="0">
                        <a:lnSpc>
                          <a:spcPct val="115000"/>
                        </a:lnSpc>
                        <a:spcBef>
                          <a:spcPts val="1000"/>
                        </a:spcBef>
                        <a:spcAft>
                          <a:spcPts val="1000"/>
                        </a:spcAft>
                        <a:buNone/>
                      </a:pPr>
                      <a:r>
                        <a:rPr lang="en-US" sz="800" dirty="0">
                          <a:solidFill>
                            <a:schemeClr val="tx1"/>
                          </a:solidFill>
                          <a:effectLst/>
                        </a:rPr>
                        <a:t>$19,841**</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213" marR="43213" marT="0" marB="0">
                    <a:solidFill>
                      <a:schemeClr val="bg2">
                        <a:lumMod val="90000"/>
                      </a:schemeClr>
                    </a:solidFill>
                  </a:tcPr>
                </a:tc>
                <a:extLst>
                  <a:ext uri="{0D108BD9-81ED-4DB2-BD59-A6C34878D82A}">
                    <a16:rowId xmlns:a16="http://schemas.microsoft.com/office/drawing/2014/main" val="1671901225"/>
                  </a:ext>
                </a:extLst>
              </a:tr>
            </a:tbl>
          </a:graphicData>
        </a:graphic>
      </p:graphicFrame>
      <p:pic>
        <p:nvPicPr>
          <p:cNvPr id="5" name="Picture 4">
            <a:extLst>
              <a:ext uri="{FF2B5EF4-FFF2-40B4-BE49-F238E27FC236}">
                <a16:creationId xmlns:a16="http://schemas.microsoft.com/office/drawing/2014/main" id="{71B84F5E-619A-095D-761B-55BF7B2945DA}"/>
              </a:ext>
            </a:extLst>
          </p:cNvPr>
          <p:cNvPicPr>
            <a:picLocks noChangeAspect="1"/>
          </p:cNvPicPr>
          <p:nvPr/>
        </p:nvPicPr>
        <p:blipFill>
          <a:blip r:embed="rId2"/>
          <a:stretch>
            <a:fillRect/>
          </a:stretch>
        </p:blipFill>
        <p:spPr>
          <a:xfrm>
            <a:off x="6582670" y="1784362"/>
            <a:ext cx="4639322" cy="1543265"/>
          </a:xfrm>
          <a:prstGeom prst="rect">
            <a:avLst/>
          </a:prstGeom>
        </p:spPr>
      </p:pic>
      <p:sp>
        <p:nvSpPr>
          <p:cNvPr id="3" name="TextBox 2">
            <a:extLst>
              <a:ext uri="{FF2B5EF4-FFF2-40B4-BE49-F238E27FC236}">
                <a16:creationId xmlns:a16="http://schemas.microsoft.com/office/drawing/2014/main" id="{D1FF0F62-8A12-EDE9-E4A3-EA9A36B31368}"/>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spTree>
    <p:extLst>
      <p:ext uri="{BB962C8B-B14F-4D97-AF65-F5344CB8AC3E}">
        <p14:creationId xmlns:p14="http://schemas.microsoft.com/office/powerpoint/2010/main" val="232259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7C1914E-B65A-6522-3201-9973E5C74DF9}"/>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361A279-39B3-878E-5E37-579AB5D04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8B8AA-2969-123E-1A7E-B1C124C8159F}"/>
              </a:ext>
            </a:extLst>
          </p:cNvPr>
          <p:cNvSpPr>
            <a:spLocks noGrp="1"/>
          </p:cNvSpPr>
          <p:nvPr>
            <p:ph type="title"/>
          </p:nvPr>
        </p:nvSpPr>
        <p:spPr>
          <a:xfrm>
            <a:off x="701965" y="506025"/>
            <a:ext cx="5181600" cy="1642969"/>
          </a:xfrm>
        </p:spPr>
        <p:txBody>
          <a:bodyPr vert="horz" lIns="91440" tIns="45720" rIns="91440" bIns="45720" rtlCol="0" anchor="b">
            <a:normAutofit/>
          </a:bodyPr>
          <a:lstStyle/>
          <a:p>
            <a:r>
              <a:rPr lang="en-US" sz="3700" kern="1200" dirty="0">
                <a:solidFill>
                  <a:schemeClr val="accent4">
                    <a:lumMod val="50000"/>
                  </a:schemeClr>
                </a:solidFill>
                <a:latin typeface="+mj-lt"/>
                <a:ea typeface="+mj-ea"/>
                <a:cs typeface="+mj-cs"/>
              </a:rPr>
              <a:t>SUBLEASE (County Only):</a:t>
            </a:r>
            <a:r>
              <a:rPr lang="en-US" sz="3700" kern="1200" dirty="0">
                <a:solidFill>
                  <a:schemeClr val="tx1"/>
                </a:solidFill>
                <a:latin typeface="+mj-lt"/>
                <a:ea typeface="+mj-ea"/>
                <a:cs typeface="+mj-cs"/>
              </a:rPr>
              <a:t> </a:t>
            </a:r>
            <a:br>
              <a:rPr lang="en-US" sz="3700" kern="1200" dirty="0">
                <a:solidFill>
                  <a:schemeClr val="tx1"/>
                </a:solidFill>
                <a:latin typeface="+mj-lt"/>
                <a:ea typeface="+mj-ea"/>
                <a:cs typeface="+mj-cs"/>
              </a:rPr>
            </a:br>
            <a:r>
              <a:rPr lang="en-US" sz="3700" dirty="0"/>
              <a:t>Schooner Excursions</a:t>
            </a:r>
            <a:br>
              <a:rPr lang="en-US" sz="3700" dirty="0"/>
            </a:br>
            <a:r>
              <a:rPr lang="en-US" sz="2800" kern="1200" dirty="0">
                <a:solidFill>
                  <a:srgbClr val="FF0000"/>
                </a:solidFill>
                <a:latin typeface="+mj-lt"/>
                <a:ea typeface="+mj-ea"/>
                <a:cs typeface="+mj-cs"/>
              </a:rPr>
              <a:t>Due September 1</a:t>
            </a:r>
            <a:endParaRPr lang="en-US" sz="3700" kern="1200" dirty="0">
              <a:solidFill>
                <a:srgbClr val="FF0000"/>
              </a:solidFill>
              <a:latin typeface="+mj-lt"/>
              <a:ea typeface="+mj-ea"/>
              <a:cs typeface="+mj-cs"/>
            </a:endParaRPr>
          </a:p>
        </p:txBody>
      </p:sp>
      <p:sp>
        <p:nvSpPr>
          <p:cNvPr id="36" name="Rectangle 35">
            <a:extLst>
              <a:ext uri="{FF2B5EF4-FFF2-40B4-BE49-F238E27FC236}">
                <a16:creationId xmlns:a16="http://schemas.microsoft.com/office/drawing/2014/main" id="{CB37CA93-2636-8C75-C8A3-EBD7F64AC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8B88504-3462-948B-A613-C91F74229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590723C8-5BE7-5385-33A8-6D444C74C7D5}"/>
              </a:ext>
            </a:extLst>
          </p:cNvPr>
          <p:cNvGraphicFramePr>
            <a:graphicFrameLocks noGrp="1"/>
          </p:cNvGraphicFramePr>
          <p:nvPr>
            <p:extLst>
              <p:ext uri="{D42A27DB-BD31-4B8C-83A1-F6EECF244321}">
                <p14:modId xmlns:p14="http://schemas.microsoft.com/office/powerpoint/2010/main" val="2374901306"/>
              </p:ext>
            </p:extLst>
          </p:nvPr>
        </p:nvGraphicFramePr>
        <p:xfrm>
          <a:off x="701965" y="2601332"/>
          <a:ext cx="5895107" cy="2569491"/>
        </p:xfrm>
        <a:graphic>
          <a:graphicData uri="http://schemas.openxmlformats.org/drawingml/2006/table">
            <a:tbl>
              <a:tblPr firstRow="1" firstCol="1" bandRow="1">
                <a:tableStyleId>{5C22544A-7EE6-4342-B048-85BDC9FD1C3A}</a:tableStyleId>
              </a:tblPr>
              <a:tblGrid>
                <a:gridCol w="658090">
                  <a:extLst>
                    <a:ext uri="{9D8B030D-6E8A-4147-A177-3AD203B41FA5}">
                      <a16:colId xmlns:a16="http://schemas.microsoft.com/office/drawing/2014/main" val="673489696"/>
                    </a:ext>
                  </a:extLst>
                </a:gridCol>
                <a:gridCol w="808191">
                  <a:extLst>
                    <a:ext uri="{9D8B030D-6E8A-4147-A177-3AD203B41FA5}">
                      <a16:colId xmlns:a16="http://schemas.microsoft.com/office/drawing/2014/main" val="340855365"/>
                    </a:ext>
                  </a:extLst>
                </a:gridCol>
                <a:gridCol w="651154">
                  <a:extLst>
                    <a:ext uri="{9D8B030D-6E8A-4147-A177-3AD203B41FA5}">
                      <a16:colId xmlns:a16="http://schemas.microsoft.com/office/drawing/2014/main" val="2159152770"/>
                    </a:ext>
                  </a:extLst>
                </a:gridCol>
                <a:gridCol w="700187">
                  <a:extLst>
                    <a:ext uri="{9D8B030D-6E8A-4147-A177-3AD203B41FA5}">
                      <a16:colId xmlns:a16="http://schemas.microsoft.com/office/drawing/2014/main" val="2627526702"/>
                    </a:ext>
                  </a:extLst>
                </a:gridCol>
                <a:gridCol w="769371">
                  <a:extLst>
                    <a:ext uri="{9D8B030D-6E8A-4147-A177-3AD203B41FA5}">
                      <a16:colId xmlns:a16="http://schemas.microsoft.com/office/drawing/2014/main" val="964190205"/>
                    </a:ext>
                  </a:extLst>
                </a:gridCol>
                <a:gridCol w="744371">
                  <a:extLst>
                    <a:ext uri="{9D8B030D-6E8A-4147-A177-3AD203B41FA5}">
                      <a16:colId xmlns:a16="http://schemas.microsoft.com/office/drawing/2014/main" val="2197111503"/>
                    </a:ext>
                  </a:extLst>
                </a:gridCol>
                <a:gridCol w="794372">
                  <a:extLst>
                    <a:ext uri="{9D8B030D-6E8A-4147-A177-3AD203B41FA5}">
                      <a16:colId xmlns:a16="http://schemas.microsoft.com/office/drawing/2014/main" val="1840137495"/>
                    </a:ext>
                  </a:extLst>
                </a:gridCol>
                <a:gridCol w="769371">
                  <a:extLst>
                    <a:ext uri="{9D8B030D-6E8A-4147-A177-3AD203B41FA5}">
                      <a16:colId xmlns:a16="http://schemas.microsoft.com/office/drawing/2014/main" val="2662174550"/>
                    </a:ext>
                  </a:extLst>
                </a:gridCol>
              </a:tblGrid>
              <a:tr h="388641">
                <a:tc>
                  <a:txBody>
                    <a:bodyPr/>
                    <a:lstStyle/>
                    <a:p>
                      <a:pPr marL="0" marR="0" algn="ctr">
                        <a:lnSpc>
                          <a:spcPct val="115000"/>
                        </a:lnSpc>
                        <a:buNone/>
                      </a:pPr>
                      <a:r>
                        <a:rPr lang="en-US" sz="700" dirty="0">
                          <a:effectLst/>
                        </a:rPr>
                        <a:t>Lease Year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buNone/>
                      </a:pPr>
                      <a:r>
                        <a:rPr lang="en-US" sz="700">
                          <a:effectLst/>
                        </a:rPr>
                        <a:t>Rental</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buNone/>
                      </a:pPr>
                      <a:r>
                        <a:rPr lang="en-US" sz="700">
                          <a:effectLst/>
                        </a:rPr>
                        <a:t>Lease Year*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buNone/>
                      </a:pPr>
                      <a:r>
                        <a:rPr lang="en-US" sz="700">
                          <a:effectLst/>
                        </a:rPr>
                        <a:t>Rental</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buNone/>
                      </a:pPr>
                      <a:r>
                        <a:rPr lang="en-US" sz="700">
                          <a:effectLst/>
                        </a:rPr>
                        <a:t>Lease Year*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buNone/>
                      </a:pPr>
                      <a:r>
                        <a:rPr lang="en-US" sz="700">
                          <a:effectLst/>
                        </a:rPr>
                        <a:t>Rental</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buNone/>
                      </a:pPr>
                      <a:r>
                        <a:rPr lang="en-US" sz="700">
                          <a:effectLst/>
                        </a:rPr>
                        <a:t>Lease Year*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buNone/>
                      </a:pPr>
                      <a:r>
                        <a:rPr lang="en-US" sz="700" dirty="0">
                          <a:effectLst/>
                        </a:rPr>
                        <a:t>Rental</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5258903"/>
                  </a:ext>
                </a:extLst>
              </a:tr>
              <a:tr h="441918">
                <a:tc>
                  <a:txBody>
                    <a:bodyPr/>
                    <a:lstStyle/>
                    <a:p>
                      <a:pPr marL="0" marR="0" algn="l">
                        <a:lnSpc>
                          <a:spcPct val="115000"/>
                        </a:lnSpc>
                        <a:buNone/>
                      </a:pPr>
                      <a:r>
                        <a:rPr lang="en-US" sz="700" b="0" dirty="0">
                          <a:solidFill>
                            <a:schemeClr val="tx1"/>
                          </a:solidFill>
                          <a:effectLst/>
                        </a:rPr>
                        <a:t>1 </a:t>
                      </a:r>
                      <a:endParaRPr lang="en-US" sz="1000" b="0" dirty="0">
                        <a:solidFill>
                          <a:schemeClr val="tx1"/>
                        </a:solidFill>
                        <a:effectLst/>
                      </a:endParaRPr>
                    </a:p>
                    <a:p>
                      <a:pPr marL="0" marR="0" algn="l">
                        <a:lnSpc>
                          <a:spcPct val="115000"/>
                        </a:lnSpc>
                        <a:buNone/>
                      </a:pPr>
                      <a:r>
                        <a:rPr lang="en-US" sz="700" b="0" dirty="0">
                          <a:solidFill>
                            <a:schemeClr val="tx1"/>
                          </a:solidFill>
                          <a:effectLst/>
                        </a:rPr>
                        <a:t>2014-15 </a:t>
                      </a:r>
                      <a:endParaRPr lang="en-US" sz="1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l">
                        <a:lnSpc>
                          <a:spcPct val="115000"/>
                        </a:lnSpc>
                        <a:buNone/>
                      </a:pPr>
                      <a:r>
                        <a:rPr lang="en-US" sz="700" dirty="0">
                          <a:effectLst/>
                        </a:rPr>
                        <a:t>2.6(a) above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l">
                        <a:lnSpc>
                          <a:spcPct val="115000"/>
                        </a:lnSpc>
                        <a:buNone/>
                      </a:pPr>
                      <a:r>
                        <a:rPr lang="en-US" sz="700">
                          <a:effectLst/>
                        </a:rPr>
                        <a:t>6</a:t>
                      </a:r>
                      <a:endParaRPr lang="en-US" sz="1000">
                        <a:effectLst/>
                      </a:endParaRPr>
                    </a:p>
                    <a:p>
                      <a:pPr marL="0" marR="0" algn="l">
                        <a:lnSpc>
                          <a:spcPct val="115000"/>
                        </a:lnSpc>
                        <a:buNone/>
                      </a:pPr>
                      <a:r>
                        <a:rPr lang="en-US" sz="700">
                          <a:effectLst/>
                        </a:rPr>
                        <a:t>2019-20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l">
                        <a:lnSpc>
                          <a:spcPct val="115000"/>
                        </a:lnSpc>
                        <a:buNone/>
                      </a:pPr>
                      <a:r>
                        <a:rPr lang="en-US" sz="700">
                          <a:effectLst/>
                        </a:rPr>
                        <a:t>$3,502.00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l">
                        <a:lnSpc>
                          <a:spcPct val="115000"/>
                        </a:lnSpc>
                        <a:buNone/>
                      </a:pPr>
                      <a:r>
                        <a:rPr lang="en-US" sz="700">
                          <a:effectLst/>
                        </a:rPr>
                        <a:t>11</a:t>
                      </a:r>
                      <a:endParaRPr lang="en-US" sz="1000">
                        <a:effectLst/>
                      </a:endParaRPr>
                    </a:p>
                    <a:p>
                      <a:pPr marL="0" marR="0" algn="l">
                        <a:lnSpc>
                          <a:spcPct val="115000"/>
                        </a:lnSpc>
                        <a:buNone/>
                      </a:pPr>
                      <a:r>
                        <a:rPr lang="en-US" sz="700">
                          <a:effectLst/>
                        </a:rPr>
                        <a:t>2024-25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l">
                        <a:lnSpc>
                          <a:spcPct val="115000"/>
                        </a:lnSpc>
                        <a:buNone/>
                      </a:pPr>
                      <a:r>
                        <a:rPr lang="en-US" sz="700" dirty="0">
                          <a:effectLst/>
                        </a:rPr>
                        <a:t>$4,179.18</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l">
                        <a:lnSpc>
                          <a:spcPct val="115000"/>
                        </a:lnSpc>
                        <a:buNone/>
                      </a:pPr>
                      <a:r>
                        <a:rPr lang="en-US" sz="700">
                          <a:effectLst/>
                        </a:rPr>
                        <a:t>16</a:t>
                      </a:r>
                      <a:endParaRPr lang="en-US" sz="1000">
                        <a:effectLst/>
                      </a:endParaRPr>
                    </a:p>
                    <a:p>
                      <a:pPr marL="0" marR="0" algn="l">
                        <a:lnSpc>
                          <a:spcPct val="115000"/>
                        </a:lnSpc>
                        <a:buNone/>
                      </a:pPr>
                      <a:r>
                        <a:rPr lang="en-US" sz="700">
                          <a:effectLst/>
                        </a:rPr>
                        <a:t>2029-30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l">
                        <a:lnSpc>
                          <a:spcPct val="115000"/>
                        </a:lnSpc>
                        <a:buNone/>
                      </a:pPr>
                      <a:r>
                        <a:rPr lang="en-US" sz="700" dirty="0">
                          <a:effectLst/>
                        </a:rPr>
                        <a:t>$5,333.80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735816786"/>
                  </a:ext>
                </a:extLst>
              </a:tr>
              <a:tr h="441918">
                <a:tc>
                  <a:txBody>
                    <a:bodyPr/>
                    <a:lstStyle/>
                    <a:p>
                      <a:pPr marL="0" marR="0" algn="l">
                        <a:lnSpc>
                          <a:spcPct val="115000"/>
                        </a:lnSpc>
                        <a:buNone/>
                      </a:pPr>
                      <a:r>
                        <a:rPr lang="en-US" sz="700" b="0" dirty="0">
                          <a:solidFill>
                            <a:schemeClr val="tx1"/>
                          </a:solidFill>
                          <a:effectLst/>
                        </a:rPr>
                        <a:t>2 </a:t>
                      </a:r>
                      <a:endParaRPr lang="en-US" sz="1000" b="0" dirty="0">
                        <a:solidFill>
                          <a:schemeClr val="tx1"/>
                        </a:solidFill>
                        <a:effectLst/>
                      </a:endParaRPr>
                    </a:p>
                    <a:p>
                      <a:pPr marL="0" marR="0" algn="l">
                        <a:lnSpc>
                          <a:spcPct val="115000"/>
                        </a:lnSpc>
                        <a:buNone/>
                      </a:pPr>
                      <a:r>
                        <a:rPr lang="en-US" sz="700" b="0" dirty="0">
                          <a:solidFill>
                            <a:schemeClr val="tx1"/>
                          </a:solidFill>
                          <a:effectLst/>
                        </a:rPr>
                        <a:t>2015-16</a:t>
                      </a:r>
                      <a:endParaRPr lang="en-US" sz="1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l">
                        <a:lnSpc>
                          <a:spcPct val="115000"/>
                        </a:lnSpc>
                        <a:buNone/>
                      </a:pPr>
                      <a:r>
                        <a:rPr lang="en-US" sz="700">
                          <a:effectLst/>
                        </a:rPr>
                        <a:t>$2,800.00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l">
                        <a:lnSpc>
                          <a:spcPct val="115000"/>
                        </a:lnSpc>
                        <a:buNone/>
                      </a:pPr>
                      <a:r>
                        <a:rPr lang="en-US" sz="700" dirty="0">
                          <a:effectLst/>
                        </a:rPr>
                        <a:t>7 </a:t>
                      </a:r>
                      <a:endParaRPr lang="en-US" sz="1000" dirty="0">
                        <a:effectLst/>
                      </a:endParaRPr>
                    </a:p>
                    <a:p>
                      <a:pPr marL="0" marR="0" algn="l">
                        <a:lnSpc>
                          <a:spcPct val="115000"/>
                        </a:lnSpc>
                        <a:buNone/>
                      </a:pPr>
                      <a:r>
                        <a:rPr lang="en-US" sz="700" dirty="0">
                          <a:effectLst/>
                        </a:rPr>
                        <a:t>2020-21</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l">
                        <a:lnSpc>
                          <a:spcPct val="115000"/>
                        </a:lnSpc>
                        <a:buNone/>
                      </a:pPr>
                      <a:r>
                        <a:rPr lang="en-US" sz="700" dirty="0">
                          <a:effectLst/>
                        </a:rPr>
                        <a:t>$3,607.06</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l">
                        <a:lnSpc>
                          <a:spcPct val="115000"/>
                        </a:lnSpc>
                        <a:buNone/>
                      </a:pPr>
                      <a:r>
                        <a:rPr lang="en-US" sz="700">
                          <a:effectLst/>
                        </a:rPr>
                        <a:t>12</a:t>
                      </a:r>
                      <a:endParaRPr lang="en-US" sz="1000">
                        <a:effectLst/>
                      </a:endParaRPr>
                    </a:p>
                    <a:p>
                      <a:pPr marL="0" marR="0" algn="l">
                        <a:lnSpc>
                          <a:spcPct val="115000"/>
                        </a:lnSpc>
                        <a:buNone/>
                      </a:pPr>
                      <a:r>
                        <a:rPr lang="en-US" sz="700">
                          <a:effectLst/>
                        </a:rPr>
                        <a:t>2025-26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l">
                        <a:lnSpc>
                          <a:spcPct val="115000"/>
                        </a:lnSpc>
                        <a:buNone/>
                      </a:pPr>
                      <a:r>
                        <a:rPr lang="en-US" sz="700" dirty="0">
                          <a:effectLst/>
                        </a:rPr>
                        <a:t>$4,388.13</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l">
                        <a:lnSpc>
                          <a:spcPct val="115000"/>
                        </a:lnSpc>
                        <a:buNone/>
                      </a:pPr>
                      <a:r>
                        <a:rPr lang="en-US" sz="700">
                          <a:effectLst/>
                        </a:rPr>
                        <a:t>17</a:t>
                      </a:r>
                      <a:endParaRPr lang="en-US" sz="1000">
                        <a:effectLst/>
                      </a:endParaRPr>
                    </a:p>
                    <a:p>
                      <a:pPr marL="0" marR="0" algn="l">
                        <a:lnSpc>
                          <a:spcPct val="115000"/>
                        </a:lnSpc>
                        <a:buNone/>
                      </a:pPr>
                      <a:r>
                        <a:rPr lang="en-US" sz="700">
                          <a:effectLst/>
                        </a:rPr>
                        <a:t>2030-31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l">
                        <a:lnSpc>
                          <a:spcPct val="115000"/>
                        </a:lnSpc>
                        <a:buNone/>
                      </a:pPr>
                      <a:r>
                        <a:rPr lang="en-US" sz="700" dirty="0">
                          <a:effectLst/>
                        </a:rPr>
                        <a:t>$5,600.49</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667393909"/>
                  </a:ext>
                </a:extLst>
              </a:tr>
              <a:tr h="441918">
                <a:tc>
                  <a:txBody>
                    <a:bodyPr/>
                    <a:lstStyle/>
                    <a:p>
                      <a:pPr marL="0" marR="0" algn="l">
                        <a:lnSpc>
                          <a:spcPct val="115000"/>
                        </a:lnSpc>
                        <a:buNone/>
                      </a:pPr>
                      <a:r>
                        <a:rPr lang="en-US" sz="700" b="0" dirty="0">
                          <a:solidFill>
                            <a:schemeClr val="tx1"/>
                          </a:solidFill>
                          <a:effectLst/>
                        </a:rPr>
                        <a:t>3 </a:t>
                      </a:r>
                      <a:endParaRPr lang="en-US" sz="1000" b="0" dirty="0">
                        <a:solidFill>
                          <a:schemeClr val="tx1"/>
                        </a:solidFill>
                        <a:effectLst/>
                      </a:endParaRPr>
                    </a:p>
                    <a:p>
                      <a:pPr marL="0" marR="0" algn="l">
                        <a:lnSpc>
                          <a:spcPct val="115000"/>
                        </a:lnSpc>
                        <a:buNone/>
                      </a:pPr>
                      <a:r>
                        <a:rPr lang="en-US" sz="700" b="0" dirty="0">
                          <a:solidFill>
                            <a:schemeClr val="tx1"/>
                          </a:solidFill>
                          <a:effectLst/>
                        </a:rPr>
                        <a:t>2016-17</a:t>
                      </a:r>
                      <a:endParaRPr lang="en-US" sz="1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0" marR="0" algn="l">
                        <a:lnSpc>
                          <a:spcPct val="115000"/>
                        </a:lnSpc>
                        <a:buNone/>
                      </a:pPr>
                      <a:r>
                        <a:rPr lang="en-US" sz="700">
                          <a:effectLst/>
                        </a:rPr>
                        <a:t>$3,000.00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0" marR="0" algn="l">
                        <a:lnSpc>
                          <a:spcPct val="115000"/>
                        </a:lnSpc>
                        <a:buNone/>
                      </a:pPr>
                      <a:r>
                        <a:rPr lang="en-US" sz="700">
                          <a:effectLst/>
                        </a:rPr>
                        <a:t>8</a:t>
                      </a:r>
                      <a:endParaRPr lang="en-US" sz="1000">
                        <a:effectLst/>
                      </a:endParaRPr>
                    </a:p>
                    <a:p>
                      <a:pPr marL="0" marR="0" algn="l">
                        <a:lnSpc>
                          <a:spcPct val="115000"/>
                        </a:lnSpc>
                        <a:buNone/>
                      </a:pPr>
                      <a:r>
                        <a:rPr lang="en-US" sz="700">
                          <a:effectLst/>
                        </a:rPr>
                        <a:t>2021-22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0" marR="0" algn="l">
                        <a:lnSpc>
                          <a:spcPct val="115000"/>
                        </a:lnSpc>
                        <a:buNone/>
                      </a:pPr>
                      <a:r>
                        <a:rPr lang="en-US" sz="700">
                          <a:effectLst/>
                        </a:rPr>
                        <a:t>$3,715.27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0" marR="0" algn="l">
                        <a:lnSpc>
                          <a:spcPct val="115000"/>
                        </a:lnSpc>
                        <a:buNone/>
                      </a:pPr>
                      <a:r>
                        <a:rPr lang="en-US" sz="700">
                          <a:effectLst/>
                        </a:rPr>
                        <a:t>13</a:t>
                      </a:r>
                      <a:endParaRPr lang="en-US" sz="1000">
                        <a:effectLst/>
                      </a:endParaRPr>
                    </a:p>
                    <a:p>
                      <a:pPr marL="0" marR="0" algn="l">
                        <a:lnSpc>
                          <a:spcPct val="115000"/>
                        </a:lnSpc>
                        <a:buNone/>
                      </a:pPr>
                      <a:r>
                        <a:rPr lang="en-US" sz="700">
                          <a:effectLst/>
                        </a:rPr>
                        <a:t>2026-27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0" marR="0" algn="l">
                        <a:lnSpc>
                          <a:spcPct val="115000"/>
                        </a:lnSpc>
                        <a:buNone/>
                      </a:pPr>
                      <a:r>
                        <a:rPr lang="en-US" sz="700">
                          <a:effectLst/>
                        </a:rPr>
                        <a:t>$4,607.54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0" marR="0" algn="l">
                        <a:lnSpc>
                          <a:spcPct val="115000"/>
                        </a:lnSpc>
                        <a:buNone/>
                      </a:pPr>
                      <a:r>
                        <a:rPr lang="en-US" sz="700">
                          <a:effectLst/>
                        </a:rPr>
                        <a:t>18 </a:t>
                      </a:r>
                      <a:endParaRPr lang="en-US" sz="1000">
                        <a:effectLst/>
                      </a:endParaRPr>
                    </a:p>
                    <a:p>
                      <a:pPr marL="0" marR="0" algn="l">
                        <a:lnSpc>
                          <a:spcPct val="115000"/>
                        </a:lnSpc>
                        <a:buNone/>
                      </a:pPr>
                      <a:r>
                        <a:rPr lang="en-US" sz="700">
                          <a:effectLst/>
                        </a:rPr>
                        <a:t>2031-32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0" marR="0" algn="l">
                        <a:lnSpc>
                          <a:spcPct val="115000"/>
                        </a:lnSpc>
                        <a:buNone/>
                      </a:pPr>
                      <a:r>
                        <a:rPr lang="en-US" sz="700" dirty="0">
                          <a:effectLst/>
                        </a:rPr>
                        <a:t>$5,880.52</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4109894731"/>
                  </a:ext>
                </a:extLst>
              </a:tr>
              <a:tr h="466455">
                <a:tc>
                  <a:txBody>
                    <a:bodyPr/>
                    <a:lstStyle/>
                    <a:p>
                      <a:pPr marL="0" marR="0" algn="l">
                        <a:lnSpc>
                          <a:spcPct val="115000"/>
                        </a:lnSpc>
                        <a:buNone/>
                      </a:pPr>
                      <a:r>
                        <a:rPr lang="en-US" sz="700" b="0" dirty="0">
                          <a:solidFill>
                            <a:schemeClr val="tx1"/>
                          </a:solidFill>
                          <a:effectLst/>
                        </a:rPr>
                        <a:t>4 </a:t>
                      </a:r>
                      <a:endParaRPr lang="en-US" sz="1000" b="0" dirty="0">
                        <a:solidFill>
                          <a:schemeClr val="tx1"/>
                        </a:solidFill>
                        <a:effectLst/>
                      </a:endParaRPr>
                    </a:p>
                    <a:p>
                      <a:pPr marL="0" marR="0" algn="l">
                        <a:lnSpc>
                          <a:spcPct val="115000"/>
                        </a:lnSpc>
                        <a:buNone/>
                      </a:pPr>
                      <a:r>
                        <a:rPr lang="en-US" sz="700" b="0" dirty="0">
                          <a:solidFill>
                            <a:schemeClr val="tx1"/>
                          </a:solidFill>
                          <a:effectLst/>
                        </a:rPr>
                        <a:t>2017-18</a:t>
                      </a:r>
                      <a:endParaRPr lang="en-US" sz="1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l">
                        <a:lnSpc>
                          <a:spcPct val="115000"/>
                        </a:lnSpc>
                        <a:buNone/>
                      </a:pPr>
                      <a:r>
                        <a:rPr lang="en-US" sz="700">
                          <a:effectLst/>
                        </a:rPr>
                        <a:t>$3,200.00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l">
                        <a:lnSpc>
                          <a:spcPct val="115000"/>
                        </a:lnSpc>
                        <a:buNone/>
                      </a:pPr>
                      <a:r>
                        <a:rPr lang="en-US" sz="700">
                          <a:effectLst/>
                        </a:rPr>
                        <a:t>9 </a:t>
                      </a:r>
                      <a:endParaRPr lang="en-US" sz="1000">
                        <a:effectLst/>
                      </a:endParaRPr>
                    </a:p>
                    <a:p>
                      <a:pPr marL="0" marR="0" algn="l">
                        <a:lnSpc>
                          <a:spcPct val="115000"/>
                        </a:lnSpc>
                        <a:buNone/>
                      </a:pPr>
                      <a:r>
                        <a:rPr lang="en-US" sz="700">
                          <a:effectLst/>
                        </a:rPr>
                        <a:t>2022-23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l">
                        <a:lnSpc>
                          <a:spcPct val="115000"/>
                        </a:lnSpc>
                        <a:buNone/>
                      </a:pPr>
                      <a:r>
                        <a:rPr lang="en-US" sz="700">
                          <a:effectLst/>
                        </a:rPr>
                        <a:t>$3,863.88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l">
                        <a:lnSpc>
                          <a:spcPct val="115000"/>
                        </a:lnSpc>
                        <a:buNone/>
                      </a:pPr>
                      <a:r>
                        <a:rPr lang="en-US" sz="700">
                          <a:effectLst/>
                        </a:rPr>
                        <a:t>14</a:t>
                      </a:r>
                      <a:endParaRPr lang="en-US" sz="1000">
                        <a:effectLst/>
                      </a:endParaRPr>
                    </a:p>
                    <a:p>
                      <a:pPr marL="0" marR="0" algn="l">
                        <a:lnSpc>
                          <a:spcPct val="115000"/>
                        </a:lnSpc>
                        <a:buNone/>
                      </a:pPr>
                      <a:r>
                        <a:rPr lang="en-US" sz="700">
                          <a:effectLst/>
                        </a:rPr>
                        <a:t>2027-28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l">
                        <a:lnSpc>
                          <a:spcPct val="115000"/>
                        </a:lnSpc>
                        <a:buNone/>
                      </a:pPr>
                      <a:r>
                        <a:rPr lang="en-US" sz="700">
                          <a:effectLst/>
                        </a:rPr>
                        <a:t>$4,837.92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l">
                        <a:lnSpc>
                          <a:spcPct val="115000"/>
                        </a:lnSpc>
                        <a:buNone/>
                      </a:pPr>
                      <a:r>
                        <a:rPr lang="en-US" sz="700" dirty="0">
                          <a:effectLst/>
                        </a:rPr>
                        <a:t>19</a:t>
                      </a:r>
                      <a:endParaRPr lang="en-US" sz="1000" dirty="0">
                        <a:effectLst/>
                      </a:endParaRPr>
                    </a:p>
                    <a:p>
                      <a:pPr marL="0" marR="0" algn="l">
                        <a:lnSpc>
                          <a:spcPct val="115000"/>
                        </a:lnSpc>
                        <a:buNone/>
                      </a:pPr>
                      <a:r>
                        <a:rPr lang="en-US" sz="700" dirty="0">
                          <a:effectLst/>
                        </a:rPr>
                        <a:t>2032-33</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0" marR="0" algn="l">
                        <a:lnSpc>
                          <a:spcPct val="115000"/>
                        </a:lnSpc>
                        <a:buNone/>
                      </a:pPr>
                      <a:r>
                        <a:rPr lang="en-US" sz="700" dirty="0">
                          <a:effectLst/>
                        </a:rPr>
                        <a:t>**$6,174.55</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3892379933"/>
                  </a:ext>
                </a:extLst>
              </a:tr>
              <a:tr h="388641">
                <a:tc>
                  <a:txBody>
                    <a:bodyPr/>
                    <a:lstStyle/>
                    <a:p>
                      <a:pPr marL="0" marR="0" algn="l">
                        <a:lnSpc>
                          <a:spcPct val="115000"/>
                        </a:lnSpc>
                        <a:buNone/>
                      </a:pPr>
                      <a:r>
                        <a:rPr lang="en-US" sz="700" b="0" dirty="0">
                          <a:solidFill>
                            <a:schemeClr val="tx1"/>
                          </a:solidFill>
                          <a:effectLst/>
                        </a:rPr>
                        <a:t>5 </a:t>
                      </a:r>
                      <a:endParaRPr lang="en-US" sz="1000" b="0" dirty="0">
                        <a:solidFill>
                          <a:schemeClr val="tx1"/>
                        </a:solidFill>
                        <a:effectLst/>
                      </a:endParaRPr>
                    </a:p>
                    <a:p>
                      <a:pPr marL="0" marR="0" algn="l">
                        <a:lnSpc>
                          <a:spcPct val="115000"/>
                        </a:lnSpc>
                        <a:buNone/>
                      </a:pPr>
                      <a:r>
                        <a:rPr lang="en-US" sz="700" b="0" dirty="0">
                          <a:solidFill>
                            <a:schemeClr val="tx1"/>
                          </a:solidFill>
                          <a:effectLst/>
                        </a:rPr>
                        <a:t>2018-19</a:t>
                      </a:r>
                      <a:endParaRPr lang="en-US" sz="10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0" marR="0" algn="l">
                        <a:lnSpc>
                          <a:spcPct val="115000"/>
                        </a:lnSpc>
                        <a:buNone/>
                      </a:pPr>
                      <a:r>
                        <a:rPr lang="en-US" sz="700">
                          <a:effectLst/>
                        </a:rPr>
                        <a:t>$3,400.00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0" marR="0" algn="l">
                        <a:lnSpc>
                          <a:spcPct val="115000"/>
                        </a:lnSpc>
                        <a:buNone/>
                      </a:pPr>
                      <a:r>
                        <a:rPr lang="en-US" sz="700">
                          <a:effectLst/>
                        </a:rPr>
                        <a:t>10</a:t>
                      </a:r>
                      <a:endParaRPr lang="en-US" sz="1000">
                        <a:effectLst/>
                      </a:endParaRPr>
                    </a:p>
                    <a:p>
                      <a:pPr marL="0" marR="0" algn="l">
                        <a:lnSpc>
                          <a:spcPct val="115000"/>
                        </a:lnSpc>
                        <a:buNone/>
                      </a:pPr>
                      <a:r>
                        <a:rPr lang="en-US" sz="700">
                          <a:effectLst/>
                        </a:rPr>
                        <a:t>2023-24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0" marR="0" algn="l">
                        <a:lnSpc>
                          <a:spcPct val="115000"/>
                        </a:lnSpc>
                        <a:buNone/>
                      </a:pPr>
                      <a:r>
                        <a:rPr lang="en-US" sz="700">
                          <a:effectLst/>
                        </a:rPr>
                        <a:t>$4,018.44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0" marR="0" algn="l">
                        <a:lnSpc>
                          <a:spcPct val="115000"/>
                        </a:lnSpc>
                        <a:buNone/>
                      </a:pPr>
                      <a:r>
                        <a:rPr lang="en-US" sz="700">
                          <a:effectLst/>
                        </a:rPr>
                        <a:t>15</a:t>
                      </a:r>
                      <a:endParaRPr lang="en-US" sz="1000">
                        <a:effectLst/>
                      </a:endParaRPr>
                    </a:p>
                    <a:p>
                      <a:pPr marL="0" marR="0" algn="l">
                        <a:lnSpc>
                          <a:spcPct val="115000"/>
                        </a:lnSpc>
                        <a:buNone/>
                      </a:pPr>
                      <a:r>
                        <a:rPr lang="en-US" sz="700">
                          <a:effectLst/>
                        </a:rPr>
                        <a:t>2028-29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0" marR="0" algn="l">
                        <a:lnSpc>
                          <a:spcPct val="115000"/>
                        </a:lnSpc>
                        <a:buNone/>
                      </a:pPr>
                      <a:r>
                        <a:rPr lang="en-US" sz="700">
                          <a:effectLst/>
                        </a:rPr>
                        <a:t>$5,079.81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0" marR="0" algn="l">
                        <a:lnSpc>
                          <a:spcPct val="115000"/>
                        </a:lnSpc>
                        <a:buNone/>
                      </a:pPr>
                      <a:r>
                        <a:rPr lang="en-US" sz="700" dirty="0">
                          <a:effectLst/>
                        </a:rPr>
                        <a:t> </a:t>
                      </a:r>
                      <a:endParaRPr lang="en-US" sz="1000" dirty="0">
                        <a:effectLst/>
                      </a:endParaRPr>
                    </a:p>
                    <a:p>
                      <a:pPr marL="0" marR="0" algn="l">
                        <a:lnSpc>
                          <a:spcPct val="115000"/>
                        </a:lnSpc>
                        <a:buNone/>
                      </a:pPr>
                      <a:r>
                        <a:rPr lang="en-US" sz="7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marL="0" marR="0" algn="l">
                        <a:lnSpc>
                          <a:spcPct val="115000"/>
                        </a:lnSpc>
                        <a:buNone/>
                      </a:pPr>
                      <a:r>
                        <a:rPr lang="en-US" sz="7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1377445377"/>
                  </a:ext>
                </a:extLst>
              </a:tr>
            </a:tbl>
          </a:graphicData>
        </a:graphic>
      </p:graphicFrame>
      <p:pic>
        <p:nvPicPr>
          <p:cNvPr id="5" name="Picture 4">
            <a:extLst>
              <a:ext uri="{FF2B5EF4-FFF2-40B4-BE49-F238E27FC236}">
                <a16:creationId xmlns:a16="http://schemas.microsoft.com/office/drawing/2014/main" id="{4CC9FF14-90A1-E794-E754-2E7A551CD6D0}"/>
              </a:ext>
            </a:extLst>
          </p:cNvPr>
          <p:cNvPicPr>
            <a:picLocks noChangeAspect="1"/>
          </p:cNvPicPr>
          <p:nvPr/>
        </p:nvPicPr>
        <p:blipFill>
          <a:blip r:embed="rId2"/>
          <a:stretch>
            <a:fillRect/>
          </a:stretch>
        </p:blipFill>
        <p:spPr>
          <a:xfrm>
            <a:off x="6916347" y="1942893"/>
            <a:ext cx="4686954" cy="1486107"/>
          </a:xfrm>
          <a:prstGeom prst="rect">
            <a:avLst/>
          </a:prstGeom>
        </p:spPr>
      </p:pic>
      <p:sp>
        <p:nvSpPr>
          <p:cNvPr id="4" name="TextBox 3">
            <a:extLst>
              <a:ext uri="{FF2B5EF4-FFF2-40B4-BE49-F238E27FC236}">
                <a16:creationId xmlns:a16="http://schemas.microsoft.com/office/drawing/2014/main" id="{24B3FDD6-AC13-AF87-B815-8D6976B52CB1}"/>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spTree>
    <p:extLst>
      <p:ext uri="{BB962C8B-B14F-4D97-AF65-F5344CB8AC3E}">
        <p14:creationId xmlns:p14="http://schemas.microsoft.com/office/powerpoint/2010/main" val="1795625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74E5664-8A07-1E5F-36D1-FD58F7419987}"/>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B5E40A7-C3E4-AF55-204F-3ED8904B6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196B15-84C2-FE1A-FDEC-E0C829009218}"/>
              </a:ext>
            </a:extLst>
          </p:cNvPr>
          <p:cNvSpPr>
            <a:spLocks noGrp="1"/>
          </p:cNvSpPr>
          <p:nvPr>
            <p:ph type="title"/>
          </p:nvPr>
        </p:nvSpPr>
        <p:spPr>
          <a:xfrm>
            <a:off x="701964" y="506025"/>
            <a:ext cx="5314787" cy="1642969"/>
          </a:xfrm>
        </p:spPr>
        <p:txBody>
          <a:bodyPr vert="horz" lIns="91440" tIns="45720" rIns="91440" bIns="45720" rtlCol="0" anchor="b">
            <a:normAutofit fontScale="90000"/>
          </a:bodyPr>
          <a:lstStyle/>
          <a:p>
            <a:r>
              <a:rPr lang="en-US" sz="3700" kern="1200" dirty="0">
                <a:solidFill>
                  <a:schemeClr val="accent4">
                    <a:lumMod val="50000"/>
                  </a:schemeClr>
                </a:solidFill>
                <a:latin typeface="+mj-lt"/>
                <a:ea typeface="+mj-ea"/>
                <a:cs typeface="+mj-cs"/>
              </a:rPr>
              <a:t>SUBLEASE (County Only):</a:t>
            </a:r>
            <a:r>
              <a:rPr lang="en-US" sz="3700" kern="1200" dirty="0">
                <a:solidFill>
                  <a:schemeClr val="tx1"/>
                </a:solidFill>
                <a:latin typeface="+mj-lt"/>
                <a:ea typeface="+mj-ea"/>
                <a:cs typeface="+mj-cs"/>
              </a:rPr>
              <a:t> </a:t>
            </a:r>
            <a:br>
              <a:rPr lang="en-US" sz="3700" kern="1200" dirty="0">
                <a:solidFill>
                  <a:schemeClr val="tx1"/>
                </a:solidFill>
                <a:latin typeface="+mj-lt"/>
                <a:ea typeface="+mj-ea"/>
                <a:cs typeface="+mj-cs"/>
              </a:rPr>
            </a:br>
            <a:r>
              <a:rPr lang="en-US" sz="3700" dirty="0"/>
              <a:t>Lucky Hare Brewing Co. </a:t>
            </a:r>
            <a:r>
              <a:rPr lang="en-US" sz="3100" dirty="0"/>
              <a:t> (Seneca Harbor Marina Restaurant)</a:t>
            </a:r>
            <a:br>
              <a:rPr lang="en-US" sz="3100" dirty="0"/>
            </a:br>
            <a:r>
              <a:rPr lang="en-US" sz="2800" kern="1200" dirty="0">
                <a:solidFill>
                  <a:srgbClr val="FF0000"/>
                </a:solidFill>
                <a:latin typeface="+mj-lt"/>
                <a:ea typeface="+mj-ea"/>
                <a:cs typeface="+mj-cs"/>
              </a:rPr>
              <a:t>Due September 1</a:t>
            </a:r>
            <a:endParaRPr lang="en-US" sz="3700" kern="1200" dirty="0">
              <a:solidFill>
                <a:srgbClr val="FF0000"/>
              </a:solidFill>
              <a:latin typeface="+mj-lt"/>
              <a:ea typeface="+mj-ea"/>
              <a:cs typeface="+mj-cs"/>
            </a:endParaRPr>
          </a:p>
        </p:txBody>
      </p:sp>
      <p:sp>
        <p:nvSpPr>
          <p:cNvPr id="36" name="Rectangle 35">
            <a:extLst>
              <a:ext uri="{FF2B5EF4-FFF2-40B4-BE49-F238E27FC236}">
                <a16:creationId xmlns:a16="http://schemas.microsoft.com/office/drawing/2014/main" id="{A667F847-78D6-F370-EEF9-E6A76F35A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56A3179-2C92-532D-3F44-AEC1AE6F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E9B4D5-9903-DA2F-D09D-B7EBF11D8F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667" y="2197818"/>
            <a:ext cx="4022229" cy="3694982"/>
          </a:xfrm>
          <a:prstGeom prst="rect">
            <a:avLst/>
          </a:prstGeom>
          <a:noFill/>
          <a:ln>
            <a:noFill/>
          </a:ln>
        </p:spPr>
      </p:pic>
      <p:sp>
        <p:nvSpPr>
          <p:cNvPr id="9" name="TextBox 8">
            <a:extLst>
              <a:ext uri="{FF2B5EF4-FFF2-40B4-BE49-F238E27FC236}">
                <a16:creationId xmlns:a16="http://schemas.microsoft.com/office/drawing/2014/main" id="{D3E9667D-B9BC-E9CB-6E53-7D009E1A2F47}"/>
              </a:ext>
            </a:extLst>
          </p:cNvPr>
          <p:cNvSpPr txBox="1"/>
          <p:nvPr/>
        </p:nvSpPr>
        <p:spPr>
          <a:xfrm>
            <a:off x="0" y="5877152"/>
            <a:ext cx="12192000" cy="523220"/>
          </a:xfrm>
          <a:prstGeom prst="rect">
            <a:avLst/>
          </a:prstGeom>
          <a:noFill/>
        </p:spPr>
        <p:txBody>
          <a:bodyPr wrap="square">
            <a:spAutoFit/>
          </a:bodyPr>
          <a:lstStyle/>
          <a:p>
            <a:pPr marL="0" marR="0" algn="ctr">
              <a:buNone/>
            </a:pPr>
            <a:r>
              <a:rPr lang="en-US" sz="1400" i="1" dirty="0">
                <a:effectLst/>
                <a:latin typeface="Calibri" panose="020F0502020204030204" pitchFamily="34" charset="0"/>
                <a:ea typeface="Times New Roman" panose="02020603050405020304" pitchFamily="18" charset="0"/>
                <a:cs typeface="Times New Roman" panose="02020603050405020304" pitchFamily="18" charset="0"/>
              </a:rPr>
              <a:t>*Additional payment MAY BE added, based on gross income generated </a:t>
            </a:r>
            <a:r>
              <a:rPr lang="en-US" sz="1400" i="1" dirty="0">
                <a:latin typeface="Calibri" panose="020F0502020204030204" pitchFamily="34" charset="0"/>
                <a:ea typeface="Times New Roman" panose="02020603050405020304" pitchFamily="18" charset="0"/>
                <a:cs typeface="Times New Roman" panose="02020603050405020304" pitchFamily="18" charset="0"/>
              </a:rPr>
              <a:t>on the property that </a:t>
            </a:r>
            <a:r>
              <a:rPr lang="en-US" sz="1400" i="1" dirty="0">
                <a:effectLst/>
                <a:latin typeface="Calibri" panose="020F0502020204030204" pitchFamily="34" charset="0"/>
                <a:ea typeface="Times New Roman" panose="02020603050405020304" pitchFamily="18" charset="0"/>
                <a:cs typeface="Times New Roman" panose="02020603050405020304" pitchFamily="18" charset="0"/>
              </a:rPr>
              <a:t>exceeds $400,000. </a:t>
            </a:r>
          </a:p>
          <a:p>
            <a:pPr marL="0" marR="0" algn="ctr">
              <a:buNone/>
            </a:pPr>
            <a:r>
              <a:rPr lang="en-US" sz="1400" i="1" dirty="0">
                <a:effectLst/>
                <a:latin typeface="Calibri" panose="020F0502020204030204" pitchFamily="34" charset="0"/>
                <a:ea typeface="Times New Roman" panose="02020603050405020304" pitchFamily="18" charset="0"/>
                <a:cs typeface="Times New Roman" panose="02020603050405020304" pitchFamily="18" charset="0"/>
              </a:rPr>
              <a:t>This amount is TBD and supported with financial records.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0FC7961-505A-46FD-B50D-AAF812741FE2}"/>
              </a:ext>
            </a:extLst>
          </p:cNvPr>
          <p:cNvPicPr>
            <a:picLocks noChangeAspect="1"/>
          </p:cNvPicPr>
          <p:nvPr/>
        </p:nvPicPr>
        <p:blipFill>
          <a:blip r:embed="rId3"/>
          <a:stretch>
            <a:fillRect/>
          </a:stretch>
        </p:blipFill>
        <p:spPr>
          <a:xfrm>
            <a:off x="6604012" y="334689"/>
            <a:ext cx="4771321" cy="3628609"/>
          </a:xfrm>
          <a:prstGeom prst="rect">
            <a:avLst/>
          </a:prstGeom>
        </p:spPr>
      </p:pic>
      <p:pic>
        <p:nvPicPr>
          <p:cNvPr id="11" name="Picture 10">
            <a:extLst>
              <a:ext uri="{FF2B5EF4-FFF2-40B4-BE49-F238E27FC236}">
                <a16:creationId xmlns:a16="http://schemas.microsoft.com/office/drawing/2014/main" id="{7AF63601-4F9F-29B3-5135-C6DE6D23CEFF}"/>
              </a:ext>
            </a:extLst>
          </p:cNvPr>
          <p:cNvPicPr>
            <a:picLocks noChangeAspect="1"/>
          </p:cNvPicPr>
          <p:nvPr/>
        </p:nvPicPr>
        <p:blipFill>
          <a:blip r:embed="rId4"/>
          <a:stretch>
            <a:fillRect/>
          </a:stretch>
        </p:blipFill>
        <p:spPr>
          <a:xfrm>
            <a:off x="6855774" y="4045309"/>
            <a:ext cx="4267796" cy="1495634"/>
          </a:xfrm>
          <a:prstGeom prst="rect">
            <a:avLst/>
          </a:prstGeom>
        </p:spPr>
      </p:pic>
      <p:sp>
        <p:nvSpPr>
          <p:cNvPr id="3" name="TextBox 2">
            <a:extLst>
              <a:ext uri="{FF2B5EF4-FFF2-40B4-BE49-F238E27FC236}">
                <a16:creationId xmlns:a16="http://schemas.microsoft.com/office/drawing/2014/main" id="{6477C543-C13B-116A-9E30-5324030E0C80}"/>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spTree>
    <p:extLst>
      <p:ext uri="{BB962C8B-B14F-4D97-AF65-F5344CB8AC3E}">
        <p14:creationId xmlns:p14="http://schemas.microsoft.com/office/powerpoint/2010/main" val="952103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1D55689-FAF1-C4D8-BF2F-C906C6591A63}"/>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782C244-3AC3-760D-1C3F-11433755F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B23E6E-200A-B8EE-F902-07069CB10441}"/>
              </a:ext>
            </a:extLst>
          </p:cNvPr>
          <p:cNvSpPr>
            <a:spLocks noGrp="1"/>
          </p:cNvSpPr>
          <p:nvPr>
            <p:ph type="title"/>
          </p:nvPr>
        </p:nvSpPr>
        <p:spPr>
          <a:xfrm>
            <a:off x="701965" y="506025"/>
            <a:ext cx="5181600" cy="1642969"/>
          </a:xfrm>
        </p:spPr>
        <p:txBody>
          <a:bodyPr vert="horz" lIns="91440" tIns="45720" rIns="91440" bIns="45720" rtlCol="0" anchor="b">
            <a:normAutofit/>
          </a:bodyPr>
          <a:lstStyle/>
          <a:p>
            <a:r>
              <a:rPr lang="en-US" sz="3700" kern="1200" dirty="0">
                <a:solidFill>
                  <a:schemeClr val="accent4">
                    <a:lumMod val="50000"/>
                  </a:schemeClr>
                </a:solidFill>
                <a:latin typeface="+mj-lt"/>
                <a:ea typeface="+mj-ea"/>
                <a:cs typeface="+mj-cs"/>
              </a:rPr>
              <a:t>SUBLEASE (County Only):</a:t>
            </a:r>
            <a:r>
              <a:rPr lang="en-US" sz="3700" kern="1200" dirty="0">
                <a:solidFill>
                  <a:schemeClr val="tx1"/>
                </a:solidFill>
                <a:latin typeface="+mj-lt"/>
                <a:ea typeface="+mj-ea"/>
                <a:cs typeface="+mj-cs"/>
              </a:rPr>
              <a:t> </a:t>
            </a:r>
            <a:br>
              <a:rPr lang="en-US" sz="3700" kern="1200" dirty="0">
                <a:solidFill>
                  <a:schemeClr val="tx1"/>
                </a:solidFill>
                <a:latin typeface="+mj-lt"/>
                <a:ea typeface="+mj-ea"/>
                <a:cs typeface="+mj-cs"/>
              </a:rPr>
            </a:br>
            <a:r>
              <a:rPr lang="en-US" sz="3700" dirty="0"/>
              <a:t>FLX Cycle Boats</a:t>
            </a:r>
            <a:br>
              <a:rPr lang="en-US" sz="3100" dirty="0"/>
            </a:br>
            <a:r>
              <a:rPr lang="en-US" sz="2800" kern="1200" dirty="0">
                <a:solidFill>
                  <a:srgbClr val="FF0000"/>
                </a:solidFill>
                <a:latin typeface="+mj-lt"/>
                <a:ea typeface="+mj-ea"/>
                <a:cs typeface="+mj-cs"/>
              </a:rPr>
              <a:t>Due March 1</a:t>
            </a:r>
            <a:endParaRPr lang="en-US" sz="3700" kern="1200" dirty="0">
              <a:solidFill>
                <a:srgbClr val="FF0000"/>
              </a:solidFill>
              <a:latin typeface="+mj-lt"/>
              <a:ea typeface="+mj-ea"/>
              <a:cs typeface="+mj-cs"/>
            </a:endParaRPr>
          </a:p>
        </p:txBody>
      </p:sp>
      <p:sp>
        <p:nvSpPr>
          <p:cNvPr id="36" name="Rectangle 35">
            <a:extLst>
              <a:ext uri="{FF2B5EF4-FFF2-40B4-BE49-F238E27FC236}">
                <a16:creationId xmlns:a16="http://schemas.microsoft.com/office/drawing/2014/main" id="{53CA5505-6EBB-C82C-2CFA-899BE384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E2BB9EB-7595-5AAA-E5F0-C96D13DF6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8CDF9C7-4458-D1DD-2E99-5961B840BF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2419650"/>
            <a:ext cx="2276535" cy="1770381"/>
          </a:xfrm>
          <a:prstGeom prst="rect">
            <a:avLst/>
          </a:prstGeom>
          <a:noFill/>
          <a:ln>
            <a:noFill/>
          </a:ln>
        </p:spPr>
      </p:pic>
      <p:pic>
        <p:nvPicPr>
          <p:cNvPr id="7" name="Picture 6">
            <a:extLst>
              <a:ext uri="{FF2B5EF4-FFF2-40B4-BE49-F238E27FC236}">
                <a16:creationId xmlns:a16="http://schemas.microsoft.com/office/drawing/2014/main" id="{6FED41E3-869A-0CA6-C2AF-5C2168246C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4020128"/>
            <a:ext cx="2279360" cy="2110015"/>
          </a:xfrm>
          <a:prstGeom prst="rect">
            <a:avLst/>
          </a:prstGeom>
          <a:noFill/>
          <a:ln>
            <a:noFill/>
          </a:ln>
        </p:spPr>
      </p:pic>
      <p:pic>
        <p:nvPicPr>
          <p:cNvPr id="5" name="Picture 4">
            <a:extLst>
              <a:ext uri="{FF2B5EF4-FFF2-40B4-BE49-F238E27FC236}">
                <a16:creationId xmlns:a16="http://schemas.microsoft.com/office/drawing/2014/main" id="{308E3019-0D1B-1009-1FF7-C56C0843CBCB}"/>
              </a:ext>
            </a:extLst>
          </p:cNvPr>
          <p:cNvPicPr>
            <a:picLocks noChangeAspect="1"/>
          </p:cNvPicPr>
          <p:nvPr/>
        </p:nvPicPr>
        <p:blipFill>
          <a:blip r:embed="rId4"/>
          <a:stretch>
            <a:fillRect/>
          </a:stretch>
        </p:blipFill>
        <p:spPr>
          <a:xfrm>
            <a:off x="6491479" y="2040399"/>
            <a:ext cx="4900714" cy="2149632"/>
          </a:xfrm>
          <a:prstGeom prst="rect">
            <a:avLst/>
          </a:prstGeom>
        </p:spPr>
      </p:pic>
      <p:sp>
        <p:nvSpPr>
          <p:cNvPr id="3" name="TextBox 2">
            <a:extLst>
              <a:ext uri="{FF2B5EF4-FFF2-40B4-BE49-F238E27FC236}">
                <a16:creationId xmlns:a16="http://schemas.microsoft.com/office/drawing/2014/main" id="{2FC8EF03-9FAD-642D-9C7B-3DE66DC8B7C6}"/>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spTree>
    <p:extLst>
      <p:ext uri="{BB962C8B-B14F-4D97-AF65-F5344CB8AC3E}">
        <p14:creationId xmlns:p14="http://schemas.microsoft.com/office/powerpoint/2010/main" val="1539709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7247575-E31A-3D48-7F5C-C33FAA98827D}"/>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FDFD3AC-5625-E2FB-47B0-478FAD3EC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0872D-AF5E-27E6-2718-73B17CD85A96}"/>
              </a:ext>
            </a:extLst>
          </p:cNvPr>
          <p:cNvSpPr>
            <a:spLocks noGrp="1"/>
          </p:cNvSpPr>
          <p:nvPr>
            <p:ph type="title"/>
          </p:nvPr>
        </p:nvSpPr>
        <p:spPr>
          <a:xfrm>
            <a:off x="701965" y="350090"/>
            <a:ext cx="5181600" cy="1642969"/>
          </a:xfrm>
        </p:spPr>
        <p:txBody>
          <a:bodyPr vert="horz" lIns="91440" tIns="45720" rIns="91440" bIns="45720" rtlCol="0" anchor="b">
            <a:normAutofit/>
          </a:bodyPr>
          <a:lstStyle/>
          <a:p>
            <a:r>
              <a:rPr lang="en-US" sz="3700" kern="1200" dirty="0">
                <a:solidFill>
                  <a:schemeClr val="accent4">
                    <a:lumMod val="50000"/>
                  </a:schemeClr>
                </a:solidFill>
                <a:latin typeface="+mj-lt"/>
                <a:ea typeface="+mj-ea"/>
                <a:cs typeface="+mj-cs"/>
              </a:rPr>
              <a:t>SUBLEASE (County Only):</a:t>
            </a:r>
            <a:r>
              <a:rPr lang="en-US" sz="3700" kern="1200" dirty="0">
                <a:solidFill>
                  <a:schemeClr val="tx1"/>
                </a:solidFill>
                <a:latin typeface="+mj-lt"/>
                <a:ea typeface="+mj-ea"/>
                <a:cs typeface="+mj-cs"/>
              </a:rPr>
              <a:t> </a:t>
            </a:r>
            <a:br>
              <a:rPr lang="en-US" sz="3700" kern="1200" dirty="0">
                <a:solidFill>
                  <a:schemeClr val="tx1"/>
                </a:solidFill>
                <a:latin typeface="+mj-lt"/>
                <a:ea typeface="+mj-ea"/>
                <a:cs typeface="+mj-cs"/>
              </a:rPr>
            </a:br>
            <a:r>
              <a:rPr lang="en-US" sz="3700" dirty="0"/>
              <a:t>Lakeside Trolley</a:t>
            </a:r>
            <a:br>
              <a:rPr lang="en-US" sz="3100" dirty="0"/>
            </a:br>
            <a:r>
              <a:rPr lang="en-US" sz="2800" kern="1200" dirty="0">
                <a:solidFill>
                  <a:srgbClr val="FF0000"/>
                </a:solidFill>
                <a:latin typeface="+mj-lt"/>
                <a:ea typeface="+mj-ea"/>
                <a:cs typeface="+mj-cs"/>
              </a:rPr>
              <a:t>Due May 1</a:t>
            </a:r>
            <a:endParaRPr lang="en-US" sz="3700" kern="1200" dirty="0">
              <a:solidFill>
                <a:srgbClr val="FF0000"/>
              </a:solidFill>
              <a:latin typeface="+mj-lt"/>
              <a:ea typeface="+mj-ea"/>
              <a:cs typeface="+mj-cs"/>
            </a:endParaRPr>
          </a:p>
        </p:txBody>
      </p:sp>
      <p:sp>
        <p:nvSpPr>
          <p:cNvPr id="36" name="Rectangle 35">
            <a:extLst>
              <a:ext uri="{FF2B5EF4-FFF2-40B4-BE49-F238E27FC236}">
                <a16:creationId xmlns:a16="http://schemas.microsoft.com/office/drawing/2014/main" id="{15869715-9C11-7A29-FD0A-8E6D8D23A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E46433C-6FF0-1B78-6846-85D242DAF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EF312DE-5B63-CDAB-F02E-59CC99435748}"/>
              </a:ext>
            </a:extLst>
          </p:cNvPr>
          <p:cNvPicPr>
            <a:picLocks noChangeAspect="1"/>
          </p:cNvPicPr>
          <p:nvPr/>
        </p:nvPicPr>
        <p:blipFill>
          <a:blip r:embed="rId2"/>
          <a:stretch>
            <a:fillRect/>
          </a:stretch>
        </p:blipFill>
        <p:spPr>
          <a:xfrm>
            <a:off x="701965" y="2153979"/>
            <a:ext cx="4397510" cy="3764698"/>
          </a:xfrm>
          <a:prstGeom prst="rect">
            <a:avLst/>
          </a:prstGeom>
        </p:spPr>
      </p:pic>
      <p:pic>
        <p:nvPicPr>
          <p:cNvPr id="5" name="Picture 4">
            <a:extLst>
              <a:ext uri="{FF2B5EF4-FFF2-40B4-BE49-F238E27FC236}">
                <a16:creationId xmlns:a16="http://schemas.microsoft.com/office/drawing/2014/main" id="{C3BCDC38-6B56-1A8E-B88E-18D6FCE63EEB}"/>
              </a:ext>
            </a:extLst>
          </p:cNvPr>
          <p:cNvPicPr>
            <a:picLocks noChangeAspect="1"/>
          </p:cNvPicPr>
          <p:nvPr/>
        </p:nvPicPr>
        <p:blipFill>
          <a:blip r:embed="rId3"/>
          <a:stretch>
            <a:fillRect/>
          </a:stretch>
        </p:blipFill>
        <p:spPr>
          <a:xfrm>
            <a:off x="6585530" y="1724025"/>
            <a:ext cx="3802912" cy="1968173"/>
          </a:xfrm>
          <a:prstGeom prst="rect">
            <a:avLst/>
          </a:prstGeom>
        </p:spPr>
      </p:pic>
      <p:sp>
        <p:nvSpPr>
          <p:cNvPr id="3" name="TextBox 2">
            <a:extLst>
              <a:ext uri="{FF2B5EF4-FFF2-40B4-BE49-F238E27FC236}">
                <a16:creationId xmlns:a16="http://schemas.microsoft.com/office/drawing/2014/main" id="{8CC89312-51DD-3BF0-7F2A-4E4928AB5D61}"/>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spTree>
    <p:extLst>
      <p:ext uri="{BB962C8B-B14F-4D97-AF65-F5344CB8AC3E}">
        <p14:creationId xmlns:p14="http://schemas.microsoft.com/office/powerpoint/2010/main" val="217481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7517D8-1E94-910D-0FD8-9AB18D2CC69B}"/>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14069FD-04A7-642C-2467-8C760AA92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1B900-C8ED-F052-567A-DD2CB9B3F1CC}"/>
              </a:ext>
            </a:extLst>
          </p:cNvPr>
          <p:cNvSpPr>
            <a:spLocks noGrp="1"/>
          </p:cNvSpPr>
          <p:nvPr>
            <p:ph type="title"/>
          </p:nvPr>
        </p:nvSpPr>
        <p:spPr>
          <a:xfrm>
            <a:off x="946294" y="378595"/>
            <a:ext cx="7846723" cy="805969"/>
          </a:xfrm>
        </p:spPr>
        <p:txBody>
          <a:bodyPr vert="horz" lIns="91440" tIns="45720" rIns="91440" bIns="45720" rtlCol="0" anchor="b">
            <a:normAutofit fontScale="90000"/>
          </a:bodyPr>
          <a:lstStyle/>
          <a:p>
            <a:r>
              <a:rPr lang="en-US" sz="3700" u="sng" dirty="0">
                <a:solidFill>
                  <a:schemeClr val="accent4">
                    <a:lumMod val="50000"/>
                  </a:schemeClr>
                </a:solidFill>
              </a:rPr>
              <a:t>Upcoming Termination of PILOTs &amp; Leases</a:t>
            </a:r>
            <a:endParaRPr lang="en-US" sz="3700" u="sng" kern="1200" dirty="0">
              <a:solidFill>
                <a:schemeClr val="accent1">
                  <a:lumMod val="50000"/>
                </a:schemeClr>
              </a:solidFill>
              <a:latin typeface="+mj-lt"/>
              <a:ea typeface="+mj-ea"/>
              <a:cs typeface="+mj-cs"/>
            </a:endParaRPr>
          </a:p>
        </p:txBody>
      </p:sp>
      <p:sp>
        <p:nvSpPr>
          <p:cNvPr id="36" name="Rectangle 35">
            <a:extLst>
              <a:ext uri="{FF2B5EF4-FFF2-40B4-BE49-F238E27FC236}">
                <a16:creationId xmlns:a16="http://schemas.microsoft.com/office/drawing/2014/main" id="{3BE5EBD3-4D57-25C5-0097-7CB5120E95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9D0B34A-1E13-F8A7-25AE-BC9F7F4EA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12B3866-1C63-9B38-D61C-CE401207ACE3}"/>
              </a:ext>
            </a:extLst>
          </p:cNvPr>
          <p:cNvSpPr txBox="1"/>
          <p:nvPr/>
        </p:nvSpPr>
        <p:spPr>
          <a:xfrm>
            <a:off x="1842221" y="1563159"/>
            <a:ext cx="8848725" cy="3139321"/>
          </a:xfrm>
          <a:prstGeom prst="rect">
            <a:avLst/>
          </a:prstGeom>
          <a:noFill/>
        </p:spPr>
        <p:txBody>
          <a:bodyPr wrap="square" rtlCol="0">
            <a:spAutoFit/>
          </a:bodyPr>
          <a:lstStyle/>
          <a:p>
            <a:r>
              <a:rPr lang="en-US" dirty="0"/>
              <a:t>Wine &amp; Glass Tour Holdings – </a:t>
            </a:r>
            <a:r>
              <a:rPr lang="en-US" dirty="0">
                <a:solidFill>
                  <a:srgbClr val="FF0000"/>
                </a:solidFill>
              </a:rPr>
              <a:t>PILOT Terminates December 31, 2026</a:t>
            </a:r>
          </a:p>
          <a:p>
            <a:endParaRPr lang="en-US" dirty="0"/>
          </a:p>
          <a:p>
            <a:r>
              <a:rPr lang="en-US" dirty="0"/>
              <a:t>Seneca Market 1 (dba Watkins Glen Harbor Hotel) – </a:t>
            </a:r>
            <a:r>
              <a:rPr lang="en-US" dirty="0">
                <a:solidFill>
                  <a:srgbClr val="FF0000"/>
                </a:solidFill>
              </a:rPr>
              <a:t>PILOT Terminates Dec. 31, 2027</a:t>
            </a:r>
          </a:p>
          <a:p>
            <a:endParaRPr lang="en-US" dirty="0"/>
          </a:p>
          <a:p>
            <a:r>
              <a:rPr lang="en-US" dirty="0"/>
              <a:t>All remaining Water Works Omnibus Units – </a:t>
            </a:r>
            <a:r>
              <a:rPr lang="en-US" dirty="0">
                <a:solidFill>
                  <a:srgbClr val="FF0000"/>
                </a:solidFill>
              </a:rPr>
              <a:t>PILOTs Terminate Dec. 31, 2027</a:t>
            </a:r>
          </a:p>
          <a:p>
            <a:endParaRPr lang="en-US" dirty="0">
              <a:solidFill>
                <a:srgbClr val="FF0000"/>
              </a:solidFill>
            </a:endParaRPr>
          </a:p>
          <a:p>
            <a:endParaRPr lang="en-US" dirty="0">
              <a:solidFill>
                <a:srgbClr val="FF0000"/>
              </a:solidFill>
            </a:endParaRPr>
          </a:p>
          <a:p>
            <a:endParaRPr lang="en-US" dirty="0">
              <a:solidFill>
                <a:srgbClr val="FF0000"/>
              </a:solidFill>
            </a:endParaRPr>
          </a:p>
          <a:p>
            <a:r>
              <a:rPr lang="en-US" dirty="0"/>
              <a:t>SPECIAL NOTE: </a:t>
            </a:r>
            <a:r>
              <a:rPr lang="en-US" dirty="0">
                <a:solidFill>
                  <a:srgbClr val="FF0000"/>
                </a:solidFill>
              </a:rPr>
              <a:t>Water Works Unit 55 (Parcel# 64.08-4-14/8) was sold in 2026. This unit is now on Tax Roll 1 and should be billed direct to the new property owner.  </a:t>
            </a:r>
          </a:p>
          <a:p>
            <a:endParaRPr lang="en-US" dirty="0"/>
          </a:p>
        </p:txBody>
      </p:sp>
    </p:spTree>
    <p:extLst>
      <p:ext uri="{BB962C8B-B14F-4D97-AF65-F5344CB8AC3E}">
        <p14:creationId xmlns:p14="http://schemas.microsoft.com/office/powerpoint/2010/main" val="890009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16A6BC-8F4E-FA08-8EDF-F2CDB668A030}"/>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C7D88538-5FA9-AB4B-CEE8-F4D756561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834671-581D-D5AB-A77E-5C2F0E613FC6}"/>
              </a:ext>
            </a:extLst>
          </p:cNvPr>
          <p:cNvSpPr>
            <a:spLocks noGrp="1"/>
          </p:cNvSpPr>
          <p:nvPr>
            <p:ph type="title"/>
          </p:nvPr>
        </p:nvSpPr>
        <p:spPr>
          <a:xfrm>
            <a:off x="753999" y="603921"/>
            <a:ext cx="10885769" cy="648767"/>
          </a:xfrm>
        </p:spPr>
        <p:txBody>
          <a:bodyPr vert="horz" lIns="91440" tIns="45720" rIns="91440" bIns="45720" rtlCol="0" anchor="b">
            <a:normAutofit fontScale="90000"/>
          </a:bodyPr>
          <a:lstStyle/>
          <a:p>
            <a:r>
              <a:rPr lang="en-US" sz="3700" dirty="0">
                <a:solidFill>
                  <a:schemeClr val="accent4">
                    <a:lumMod val="50000"/>
                  </a:schemeClr>
                </a:solidFill>
              </a:rPr>
              <a:t>PILOT &amp; Lease Due Dates</a:t>
            </a:r>
            <a:r>
              <a:rPr lang="en-US" sz="3700" dirty="0"/>
              <a:t> </a:t>
            </a:r>
            <a:br>
              <a:rPr lang="en-US" sz="3700" dirty="0"/>
            </a:br>
            <a:r>
              <a:rPr lang="en-US" sz="1600" i="1" dirty="0">
                <a:solidFill>
                  <a:schemeClr val="accent4">
                    <a:lumMod val="50000"/>
                  </a:schemeClr>
                </a:solidFill>
              </a:rPr>
              <a:t>(Payments to jurisdictions are paid within 30 days of receipt of payment)</a:t>
            </a:r>
            <a:endParaRPr lang="en-US" sz="3700" i="1" kern="1200" dirty="0">
              <a:latin typeface="+mj-lt"/>
              <a:ea typeface="+mj-ea"/>
              <a:cs typeface="+mj-cs"/>
            </a:endParaRPr>
          </a:p>
        </p:txBody>
      </p:sp>
      <p:sp>
        <p:nvSpPr>
          <p:cNvPr id="36" name="Rectangle 35">
            <a:extLst>
              <a:ext uri="{FF2B5EF4-FFF2-40B4-BE49-F238E27FC236}">
                <a16:creationId xmlns:a16="http://schemas.microsoft.com/office/drawing/2014/main" id="{ADFB0AC1-1192-96F9-2E54-BDA94D72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F905705-21EF-B1FE-3E32-D11865CF6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4BC6045-CAD2-666B-33D3-F774634224BF}"/>
              </a:ext>
            </a:extLst>
          </p:cNvPr>
          <p:cNvSpPr txBox="1"/>
          <p:nvPr/>
        </p:nvSpPr>
        <p:spPr>
          <a:xfrm>
            <a:off x="7594447" y="3499735"/>
            <a:ext cx="3722234" cy="2613151"/>
          </a:xfrm>
          <a:prstGeom prst="rect">
            <a:avLst/>
          </a:prstGeom>
          <a:noFill/>
        </p:spPr>
        <p:txBody>
          <a:bodyPr wrap="square">
            <a:spAutoFit/>
          </a:bodyPr>
          <a:lstStyle/>
          <a:p>
            <a:pPr marL="0" marR="0">
              <a:lnSpc>
                <a:spcPct val="115000"/>
              </a:lnSpc>
              <a:spcBef>
                <a:spcPts val="1000"/>
              </a:spcBef>
              <a:spcAft>
                <a:spcPts val="1000"/>
              </a:spcAft>
              <a:buNone/>
            </a:pPr>
            <a:r>
              <a:rPr lang="en-US" sz="800" b="1" u="sng" dirty="0">
                <a:effectLst/>
                <a:latin typeface="Arial" panose="020B0604020202020204" pitchFamily="34" charset="0"/>
                <a:ea typeface="Times New Roman" panose="02020603050405020304" pitchFamily="18" charset="0"/>
                <a:cs typeface="Times New Roman" panose="02020603050405020304" pitchFamily="18" charset="0"/>
              </a:rPr>
              <a:t>LEASE DUE DATES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Marina Docks Lease – Due August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Wine &amp; Glass Tours Lease – Due September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Schooner Excursions Lease – Due September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FLX Cycle Boats, LLC – Due March 1</a:t>
            </a:r>
          </a:p>
          <a:p>
            <a:pPr marL="0" marR="0">
              <a:lnSpc>
                <a:spcPct val="115000"/>
              </a:lnSpc>
              <a:spcBef>
                <a:spcPts val="1000"/>
              </a:spcBef>
              <a:spcAft>
                <a:spcPts val="1000"/>
              </a:spcAft>
              <a:buNone/>
            </a:pPr>
            <a:r>
              <a:rPr lang="en-US" sz="800" dirty="0">
                <a:latin typeface="Arial" panose="020B0604020202020204" pitchFamily="34" charset="0"/>
                <a:ea typeface="Times New Roman" panose="02020603050405020304" pitchFamily="18" charset="0"/>
                <a:cs typeface="Times New Roman" panose="02020603050405020304" pitchFamily="18" charset="0"/>
              </a:rPr>
              <a:t>Lakeside Trolley – Due May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Lucky Hare Brewing Company, Inc. – Paid monthly/Disbursed September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FE5F230-D9E6-564D-7B94-7C16EBF74736}"/>
              </a:ext>
            </a:extLst>
          </p:cNvPr>
          <p:cNvSpPr txBox="1"/>
          <p:nvPr/>
        </p:nvSpPr>
        <p:spPr>
          <a:xfrm>
            <a:off x="753999" y="1323883"/>
            <a:ext cx="4167378" cy="4409412"/>
          </a:xfrm>
          <a:prstGeom prst="rect">
            <a:avLst/>
          </a:prstGeom>
          <a:noFill/>
        </p:spPr>
        <p:txBody>
          <a:bodyPr wrap="square">
            <a:spAutoFit/>
          </a:bodyPr>
          <a:lstStyle/>
          <a:p>
            <a:pPr marL="0" marR="0">
              <a:lnSpc>
                <a:spcPct val="115000"/>
              </a:lnSpc>
              <a:spcBef>
                <a:spcPts val="1000"/>
              </a:spcBef>
              <a:spcAft>
                <a:spcPts val="1000"/>
              </a:spcAft>
              <a:buNone/>
            </a:pPr>
            <a:r>
              <a:rPr lang="en-US" sz="800" b="1" u="sng" dirty="0">
                <a:effectLst/>
                <a:latin typeface="Arial" panose="020B0604020202020204" pitchFamily="34" charset="0"/>
                <a:ea typeface="Times New Roman" panose="02020603050405020304" pitchFamily="18" charset="0"/>
                <a:cs typeface="Times New Roman" panose="02020603050405020304" pitchFamily="18" charset="0"/>
              </a:rPr>
              <a:t>PILOT DUE DATES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Lin Zhu – Due February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First Second Development – Due February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Finger Lakes Rail – Due May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Montour House – Due August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Water Works Center – Due September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Omnibus WWC – Due September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Seneca Market I dba Watkins Harbor Hotel - Due September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Watkins Brewery Holdings – Due September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SEPP – Watkins Apartments – Due September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FLX Gateway Enterprises LLC – Due September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The Glen Beacon – Due December 31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879C1F4-77E2-CB15-AACE-0F8F80444D26}"/>
              </a:ext>
            </a:extLst>
          </p:cNvPr>
          <p:cNvSpPr txBox="1"/>
          <p:nvPr/>
        </p:nvSpPr>
        <p:spPr>
          <a:xfrm>
            <a:off x="7594447" y="1000285"/>
            <a:ext cx="3115818" cy="2215094"/>
          </a:xfrm>
          <a:prstGeom prst="rect">
            <a:avLst/>
          </a:prstGeom>
          <a:noFill/>
        </p:spPr>
        <p:txBody>
          <a:bodyPr wrap="square">
            <a:spAutoFit/>
          </a:bodyPr>
          <a:lstStyle/>
          <a:p>
            <a:pPr marL="0" marR="0">
              <a:lnSpc>
                <a:spcPct val="115000"/>
              </a:lnSpc>
              <a:spcBef>
                <a:spcPts val="1000"/>
              </a:spcBef>
              <a:spcAft>
                <a:spcPts val="1000"/>
              </a:spcAft>
              <a:buNone/>
            </a:pPr>
            <a:r>
              <a:rPr lang="en-US" sz="800" b="1" u="sng" dirty="0">
                <a:effectLst/>
                <a:latin typeface="Arial" panose="020B0604020202020204" pitchFamily="34" charset="0"/>
                <a:ea typeface="Times New Roman" panose="02020603050405020304" pitchFamily="18" charset="0"/>
                <a:cs typeface="Times New Roman" panose="02020603050405020304" pitchFamily="18" charset="0"/>
              </a:rPr>
              <a:t>SOLAR PILOTS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LSE MUSCA – Due February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NY DIX 1 – Due February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NY ORANGE – Due February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TJA NY DIX Solar – Due February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000"/>
              </a:spcBef>
              <a:spcAft>
                <a:spcPts val="1000"/>
              </a:spcAft>
              <a:buNone/>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Above Grid Montour Solar – Due February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DB24FBA-ADD5-ABE9-4A97-CF98588F8786}"/>
              </a:ext>
            </a:extLst>
          </p:cNvPr>
          <p:cNvSpPr txBox="1"/>
          <p:nvPr/>
        </p:nvSpPr>
        <p:spPr>
          <a:xfrm>
            <a:off x="8746836" y="6501183"/>
            <a:ext cx="3306618" cy="261610"/>
          </a:xfrm>
          <a:prstGeom prst="rect">
            <a:avLst/>
          </a:prstGeom>
          <a:noFill/>
        </p:spPr>
        <p:txBody>
          <a:bodyPr wrap="square" rtlCol="0">
            <a:spAutoFit/>
          </a:bodyPr>
          <a:lstStyle/>
          <a:p>
            <a:pPr algn="r"/>
            <a:r>
              <a:rPr lang="en-US" sz="1100" i="1" dirty="0">
                <a:solidFill>
                  <a:schemeClr val="bg1"/>
                </a:solidFill>
              </a:rPr>
              <a:t>END OF REPORT</a:t>
            </a:r>
          </a:p>
        </p:txBody>
      </p:sp>
    </p:spTree>
    <p:extLst>
      <p:ext uri="{BB962C8B-B14F-4D97-AF65-F5344CB8AC3E}">
        <p14:creationId xmlns:p14="http://schemas.microsoft.com/office/powerpoint/2010/main" val="254729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4B5455-C726-8DC6-B4E6-70AA60C873B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B8514A-9B93-9DE0-0082-A8BD972EE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2E1474-7FC8-8CFE-E8E6-2BE191A21B69}"/>
              </a:ext>
            </a:extLst>
          </p:cNvPr>
          <p:cNvSpPr>
            <a:spLocks noGrp="1"/>
          </p:cNvSpPr>
          <p:nvPr>
            <p:ph type="title"/>
          </p:nvPr>
        </p:nvSpPr>
        <p:spPr>
          <a:xfrm>
            <a:off x="874660" y="333739"/>
            <a:ext cx="4959603" cy="1481328"/>
          </a:xfrm>
        </p:spPr>
        <p:txBody>
          <a:bodyPr vert="horz" lIns="91440" tIns="45720" rIns="91440" bIns="45720" rtlCol="0" anchor="b">
            <a:normAutofit/>
          </a:bodyPr>
          <a:lstStyle/>
          <a:p>
            <a:r>
              <a:rPr lang="en-US" sz="4000" kern="1200" dirty="0">
                <a:solidFill>
                  <a:schemeClr val="tx1"/>
                </a:solidFill>
                <a:latin typeface="+mj-lt"/>
                <a:ea typeface="+mj-ea"/>
                <a:cs typeface="+mj-cs"/>
              </a:rPr>
              <a:t>Finger Lakes Railway – </a:t>
            </a:r>
            <a:br>
              <a:rPr lang="en-US" sz="4000" kern="1200" dirty="0">
                <a:solidFill>
                  <a:schemeClr val="tx1"/>
                </a:solidFill>
                <a:latin typeface="+mj-lt"/>
                <a:ea typeface="+mj-ea"/>
                <a:cs typeface="+mj-cs"/>
              </a:rPr>
            </a:br>
            <a:r>
              <a:rPr lang="en-US" sz="2800" kern="1200" dirty="0">
                <a:solidFill>
                  <a:srgbClr val="FF0000"/>
                </a:solidFill>
                <a:latin typeface="+mj-lt"/>
                <a:ea typeface="+mj-ea"/>
                <a:cs typeface="+mj-cs"/>
              </a:rPr>
              <a:t>Due May 1</a:t>
            </a:r>
            <a:br>
              <a:rPr lang="en-US" sz="2800" kern="1200" dirty="0">
                <a:solidFill>
                  <a:srgbClr val="FF0000"/>
                </a:solidFill>
                <a:latin typeface="+mj-lt"/>
                <a:ea typeface="+mj-ea"/>
                <a:cs typeface="+mj-cs"/>
              </a:rPr>
            </a:br>
            <a:r>
              <a:rPr lang="en-US" sz="1000" kern="1200" dirty="0">
                <a:latin typeface="+mj-lt"/>
                <a:ea typeface="+mj-ea"/>
                <a:cs typeface="+mj-cs"/>
              </a:rPr>
              <a:t>Parcel# 43.00-1-44 (Town of Reading, outside of Village)</a:t>
            </a:r>
            <a:br>
              <a:rPr lang="en-US" sz="1000" kern="1200" dirty="0">
                <a:latin typeface="+mj-lt"/>
                <a:ea typeface="+mj-ea"/>
                <a:cs typeface="+mj-cs"/>
              </a:rPr>
            </a:br>
            <a:r>
              <a:rPr lang="en-US" sz="1000" kern="1200" dirty="0">
                <a:latin typeface="+mj-lt"/>
                <a:ea typeface="+mj-ea"/>
                <a:cs typeface="+mj-cs"/>
              </a:rPr>
              <a:t>Parcel# 65.09-6-4 (Town of Reading, inside of Village)</a:t>
            </a:r>
            <a:br>
              <a:rPr lang="en-US" sz="1000" kern="1200" dirty="0">
                <a:latin typeface="+mj-lt"/>
                <a:ea typeface="+mj-ea"/>
                <a:cs typeface="+mj-cs"/>
              </a:rPr>
            </a:br>
            <a:r>
              <a:rPr lang="en-US" sz="1000" kern="1200" dirty="0">
                <a:latin typeface="+mj-lt"/>
                <a:ea typeface="+mj-ea"/>
                <a:cs typeface="+mj-cs"/>
              </a:rPr>
              <a:t>Parcel# 65.14-2-33 (Town of Dix, inside of Village)</a:t>
            </a:r>
            <a:endParaRPr lang="en-US" sz="4000" kern="1200" dirty="0">
              <a:latin typeface="+mj-lt"/>
              <a:ea typeface="+mj-ea"/>
              <a:cs typeface="+mj-cs"/>
            </a:endParaRPr>
          </a:p>
        </p:txBody>
      </p:sp>
      <p:pic>
        <p:nvPicPr>
          <p:cNvPr id="6" name="Content Placeholder 5">
            <a:extLst>
              <a:ext uri="{FF2B5EF4-FFF2-40B4-BE49-F238E27FC236}">
                <a16:creationId xmlns:a16="http://schemas.microsoft.com/office/drawing/2014/main" id="{853F4690-E7A4-EF83-F634-AB079B058687}"/>
              </a:ext>
            </a:extLst>
          </p:cNvPr>
          <p:cNvPicPr>
            <a:picLocks noGrp="1" noChangeAspect="1"/>
          </p:cNvPicPr>
          <p:nvPr>
            <p:ph sz="half" idx="2"/>
          </p:nvPr>
        </p:nvPicPr>
        <p:blipFill>
          <a:blip r:embed="rId2"/>
          <a:stretch>
            <a:fillRect/>
          </a:stretch>
        </p:blipFill>
        <p:spPr>
          <a:xfrm>
            <a:off x="874660" y="1896004"/>
            <a:ext cx="3532594" cy="4087731"/>
          </a:xfrm>
        </p:spPr>
      </p:pic>
      <p:sp>
        <p:nvSpPr>
          <p:cNvPr id="12" name="Rectangle 11">
            <a:extLst>
              <a:ext uri="{FF2B5EF4-FFF2-40B4-BE49-F238E27FC236}">
                <a16:creationId xmlns:a16="http://schemas.microsoft.com/office/drawing/2014/main" id="{1E8B1BCF-A516-0C86-13E2-85CEEEEC5E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A3DD5A-FABD-30F0-4819-0BF8BB7E6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0E8974A-BBAD-00EC-BCC4-C2699E66F31E}"/>
              </a:ext>
            </a:extLst>
          </p:cNvPr>
          <p:cNvSpPr txBox="1"/>
          <p:nvPr/>
        </p:nvSpPr>
        <p:spPr>
          <a:xfrm>
            <a:off x="4325545" y="2659749"/>
            <a:ext cx="1770455" cy="3108543"/>
          </a:xfrm>
          <a:prstGeom prst="rect">
            <a:avLst/>
          </a:prstGeom>
          <a:noFill/>
        </p:spPr>
        <p:txBody>
          <a:bodyPr wrap="square" rtlCol="0">
            <a:spAutoFit/>
          </a:bodyPr>
          <a:lstStyle/>
          <a:p>
            <a:r>
              <a:rPr lang="en-US" sz="1400" dirty="0"/>
              <a:t>Note: Finger Lakes Railway pays their PILOT based on a portion of their previous year revenue. As this amount is divided evenly between 5 counties. With limited trackage in our county, their payment equates to the full property tax liability.</a:t>
            </a:r>
          </a:p>
        </p:txBody>
      </p:sp>
      <p:sp>
        <p:nvSpPr>
          <p:cNvPr id="3" name="TextBox 2">
            <a:extLst>
              <a:ext uri="{FF2B5EF4-FFF2-40B4-BE49-F238E27FC236}">
                <a16:creationId xmlns:a16="http://schemas.microsoft.com/office/drawing/2014/main" id="{C1D56097-83DC-ADB6-CE9B-6AB13985E901}"/>
              </a:ext>
            </a:extLst>
          </p:cNvPr>
          <p:cNvSpPr txBox="1"/>
          <p:nvPr/>
        </p:nvSpPr>
        <p:spPr>
          <a:xfrm>
            <a:off x="7229975" y="140006"/>
            <a:ext cx="4309753" cy="261610"/>
          </a:xfrm>
          <a:prstGeom prst="rect">
            <a:avLst/>
          </a:prstGeom>
          <a:noFill/>
        </p:spPr>
        <p:txBody>
          <a:bodyPr wrap="square" rtlCol="0">
            <a:spAutoFit/>
          </a:bodyPr>
          <a:lstStyle/>
          <a:p>
            <a:r>
              <a:rPr lang="en-US" sz="1100" i="1" dirty="0">
                <a:solidFill>
                  <a:srgbClr val="FF0000"/>
                </a:solidFill>
              </a:rPr>
              <a:t>NOTE – This payment is based on total revenues earned in  2025</a:t>
            </a:r>
          </a:p>
        </p:txBody>
      </p:sp>
      <p:pic>
        <p:nvPicPr>
          <p:cNvPr id="8" name="Picture 7">
            <a:extLst>
              <a:ext uri="{FF2B5EF4-FFF2-40B4-BE49-F238E27FC236}">
                <a16:creationId xmlns:a16="http://schemas.microsoft.com/office/drawing/2014/main" id="{8A39F7A5-B440-0385-C1F6-D108399EDC31}"/>
              </a:ext>
            </a:extLst>
          </p:cNvPr>
          <p:cNvPicPr>
            <a:picLocks noChangeAspect="1"/>
          </p:cNvPicPr>
          <p:nvPr/>
        </p:nvPicPr>
        <p:blipFill>
          <a:blip r:embed="rId3"/>
          <a:stretch>
            <a:fillRect/>
          </a:stretch>
        </p:blipFill>
        <p:spPr>
          <a:xfrm>
            <a:off x="6903565" y="505604"/>
            <a:ext cx="4763165" cy="5687219"/>
          </a:xfrm>
          <a:prstGeom prst="rect">
            <a:avLst/>
          </a:prstGeom>
        </p:spPr>
      </p:pic>
      <p:sp>
        <p:nvSpPr>
          <p:cNvPr id="9" name="TextBox 8">
            <a:extLst>
              <a:ext uri="{FF2B5EF4-FFF2-40B4-BE49-F238E27FC236}">
                <a16:creationId xmlns:a16="http://schemas.microsoft.com/office/drawing/2014/main" id="{394119D4-C0EC-2AE0-285A-D90E57C80277}"/>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spTree>
    <p:extLst>
      <p:ext uri="{BB962C8B-B14F-4D97-AF65-F5344CB8AC3E}">
        <p14:creationId xmlns:p14="http://schemas.microsoft.com/office/powerpoint/2010/main" val="2162645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541C97-BFA6-406C-344A-3AD13DF65B00}"/>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C9ECF-ADBA-9C82-676C-CE71699DA622}"/>
              </a:ext>
            </a:extLst>
          </p:cNvPr>
          <p:cNvSpPr>
            <a:spLocks noGrp="1"/>
          </p:cNvSpPr>
          <p:nvPr>
            <p:ph type="title"/>
          </p:nvPr>
        </p:nvSpPr>
        <p:spPr>
          <a:xfrm>
            <a:off x="914402" y="592175"/>
            <a:ext cx="5181597" cy="1138124"/>
          </a:xfrm>
        </p:spPr>
        <p:txBody>
          <a:bodyPr vert="horz" lIns="91440" tIns="45720" rIns="91440" bIns="45720" rtlCol="0" anchor="b">
            <a:normAutofit/>
          </a:bodyPr>
          <a:lstStyle/>
          <a:p>
            <a:r>
              <a:rPr lang="en-US" sz="3700" kern="1200" dirty="0">
                <a:solidFill>
                  <a:schemeClr val="tx1"/>
                </a:solidFill>
                <a:latin typeface="+mj-lt"/>
                <a:ea typeface="+mj-ea"/>
                <a:cs typeface="+mj-cs"/>
              </a:rPr>
              <a:t>Montour Falls House, LLC</a:t>
            </a:r>
            <a:br>
              <a:rPr lang="en-US" sz="3700" kern="1200" dirty="0">
                <a:solidFill>
                  <a:schemeClr val="tx1"/>
                </a:solidFill>
                <a:latin typeface="+mj-lt"/>
                <a:ea typeface="+mj-ea"/>
                <a:cs typeface="+mj-cs"/>
              </a:rPr>
            </a:br>
            <a:r>
              <a:rPr lang="en-US" sz="2800" kern="1200" dirty="0">
                <a:solidFill>
                  <a:srgbClr val="FF0000"/>
                </a:solidFill>
                <a:latin typeface="+mj-lt"/>
                <a:ea typeface="+mj-ea"/>
                <a:cs typeface="+mj-cs"/>
              </a:rPr>
              <a:t>Due August 1</a:t>
            </a:r>
            <a:br>
              <a:rPr lang="en-US" sz="2800" kern="1200" dirty="0">
                <a:solidFill>
                  <a:srgbClr val="FF0000"/>
                </a:solidFill>
                <a:latin typeface="+mj-lt"/>
                <a:ea typeface="+mj-ea"/>
                <a:cs typeface="+mj-cs"/>
              </a:rPr>
            </a:br>
            <a:r>
              <a:rPr lang="en-US" sz="1100" kern="1200" dirty="0">
                <a:latin typeface="+mj-lt"/>
                <a:ea typeface="+mj-ea"/>
                <a:cs typeface="+mj-cs"/>
              </a:rPr>
              <a:t>Parcel# 86.07-9-51</a:t>
            </a:r>
            <a:endParaRPr lang="en-US" sz="3700" kern="1200" dirty="0">
              <a:latin typeface="+mj-lt"/>
              <a:ea typeface="+mj-ea"/>
              <a:cs typeface="+mj-cs"/>
            </a:endParaRPr>
          </a:p>
        </p:txBody>
      </p:sp>
      <p:sp>
        <p:nvSpPr>
          <p:cNvPr id="27" name="Rectangle 26">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5853F6B-8480-77DF-D098-5D078B7B0454}"/>
              </a:ext>
            </a:extLst>
          </p:cNvPr>
          <p:cNvPicPr>
            <a:picLocks noChangeAspect="1"/>
          </p:cNvPicPr>
          <p:nvPr/>
        </p:nvPicPr>
        <p:blipFill>
          <a:blip r:embed="rId2"/>
          <a:stretch>
            <a:fillRect/>
          </a:stretch>
        </p:blipFill>
        <p:spPr>
          <a:xfrm>
            <a:off x="914402" y="1730299"/>
            <a:ext cx="3635262" cy="4078751"/>
          </a:xfrm>
          <a:prstGeom prst="rect">
            <a:avLst/>
          </a:prstGeom>
        </p:spPr>
      </p:pic>
      <p:sp>
        <p:nvSpPr>
          <p:cNvPr id="3" name="TextBox 2">
            <a:extLst>
              <a:ext uri="{FF2B5EF4-FFF2-40B4-BE49-F238E27FC236}">
                <a16:creationId xmlns:a16="http://schemas.microsoft.com/office/drawing/2014/main" id="{3EC35E70-00C0-7C1B-534E-BE1AA23847AB}"/>
              </a:ext>
            </a:extLst>
          </p:cNvPr>
          <p:cNvSpPr txBox="1"/>
          <p:nvPr/>
        </p:nvSpPr>
        <p:spPr>
          <a:xfrm>
            <a:off x="8774192" y="484935"/>
            <a:ext cx="3121651" cy="646331"/>
          </a:xfrm>
          <a:prstGeom prst="rect">
            <a:avLst/>
          </a:prstGeom>
          <a:noFill/>
        </p:spPr>
        <p:txBody>
          <a:bodyPr wrap="square" rtlCol="0">
            <a:spAutoFit/>
          </a:bodyPr>
          <a:lstStyle/>
          <a:p>
            <a:r>
              <a:rPr lang="en-US" sz="1200" i="1" dirty="0"/>
              <a:t>Note: This PILOT has been transferred to Capriotti Properties, LLC. as of 2025.</a:t>
            </a:r>
          </a:p>
          <a:p>
            <a:r>
              <a:rPr lang="en-US" sz="1200" i="1" dirty="0"/>
              <a:t>No changes to PILOT terms/straight transfer.</a:t>
            </a:r>
          </a:p>
        </p:txBody>
      </p:sp>
      <p:sp>
        <p:nvSpPr>
          <p:cNvPr id="5" name="TextBox 4">
            <a:extLst>
              <a:ext uri="{FF2B5EF4-FFF2-40B4-BE49-F238E27FC236}">
                <a16:creationId xmlns:a16="http://schemas.microsoft.com/office/drawing/2014/main" id="{D7D96372-1BF6-998C-6F91-FF2215516F67}"/>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pic>
        <p:nvPicPr>
          <p:cNvPr id="7" name="Picture 6">
            <a:extLst>
              <a:ext uri="{FF2B5EF4-FFF2-40B4-BE49-F238E27FC236}">
                <a16:creationId xmlns:a16="http://schemas.microsoft.com/office/drawing/2014/main" id="{FC1A71AB-9E8F-9546-D2C9-F97DFDDAF044}"/>
              </a:ext>
            </a:extLst>
          </p:cNvPr>
          <p:cNvPicPr>
            <a:picLocks noChangeAspect="1"/>
          </p:cNvPicPr>
          <p:nvPr/>
        </p:nvPicPr>
        <p:blipFill>
          <a:blip r:embed="rId3"/>
          <a:stretch>
            <a:fillRect/>
          </a:stretch>
        </p:blipFill>
        <p:spPr>
          <a:xfrm>
            <a:off x="4733311" y="1502655"/>
            <a:ext cx="7077306" cy="3852690"/>
          </a:xfrm>
          <a:prstGeom prst="rect">
            <a:avLst/>
          </a:prstGeom>
        </p:spPr>
      </p:pic>
    </p:spTree>
    <p:extLst>
      <p:ext uri="{BB962C8B-B14F-4D97-AF65-F5344CB8AC3E}">
        <p14:creationId xmlns:p14="http://schemas.microsoft.com/office/powerpoint/2010/main" val="180244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DEAD91-59D7-490B-871F-0EE39243BAD8}"/>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F690FE-5E8C-E2F0-AF8A-84187A784D55}"/>
              </a:ext>
            </a:extLst>
          </p:cNvPr>
          <p:cNvSpPr>
            <a:spLocks noGrp="1"/>
          </p:cNvSpPr>
          <p:nvPr>
            <p:ph type="title"/>
          </p:nvPr>
        </p:nvSpPr>
        <p:spPr>
          <a:xfrm>
            <a:off x="746762" y="315772"/>
            <a:ext cx="5181597" cy="1655482"/>
          </a:xfrm>
        </p:spPr>
        <p:txBody>
          <a:bodyPr vert="horz" lIns="91440" tIns="45720" rIns="91440" bIns="45720" rtlCol="0" anchor="b">
            <a:normAutofit/>
          </a:bodyPr>
          <a:lstStyle/>
          <a:p>
            <a:r>
              <a:rPr lang="en-US" sz="2800" kern="1200" dirty="0">
                <a:solidFill>
                  <a:schemeClr val="tx1"/>
                </a:solidFill>
                <a:latin typeface="+mj-lt"/>
                <a:ea typeface="+mj-ea"/>
                <a:cs typeface="+mj-cs"/>
              </a:rPr>
              <a:t>Seneca Market 1 </a:t>
            </a:r>
            <a:br>
              <a:rPr lang="en-US" sz="2800" kern="1200" dirty="0">
                <a:solidFill>
                  <a:schemeClr val="tx1"/>
                </a:solidFill>
                <a:latin typeface="+mj-lt"/>
                <a:ea typeface="+mj-ea"/>
                <a:cs typeface="+mj-cs"/>
              </a:rPr>
            </a:br>
            <a:r>
              <a:rPr lang="en-US" sz="2800" kern="1200" dirty="0">
                <a:solidFill>
                  <a:schemeClr val="tx1"/>
                </a:solidFill>
                <a:latin typeface="+mj-lt"/>
                <a:ea typeface="+mj-ea"/>
                <a:cs typeface="+mj-cs"/>
              </a:rPr>
              <a:t>(DBA Watkins Glen Harbor Hotel) </a:t>
            </a:r>
            <a:br>
              <a:rPr lang="en-US" sz="2800" kern="1200" dirty="0">
                <a:solidFill>
                  <a:schemeClr val="tx1"/>
                </a:solidFill>
                <a:latin typeface="+mj-lt"/>
                <a:ea typeface="+mj-ea"/>
                <a:cs typeface="+mj-cs"/>
              </a:rPr>
            </a:br>
            <a:r>
              <a:rPr lang="en-US" sz="2800" kern="1200" dirty="0">
                <a:solidFill>
                  <a:srgbClr val="FF0000"/>
                </a:solidFill>
                <a:latin typeface="+mj-lt"/>
                <a:ea typeface="+mj-ea"/>
                <a:cs typeface="+mj-cs"/>
              </a:rPr>
              <a:t>Due September 1</a:t>
            </a:r>
            <a:br>
              <a:rPr lang="en-US" sz="2800" kern="1200" dirty="0">
                <a:solidFill>
                  <a:srgbClr val="FF0000"/>
                </a:solidFill>
                <a:latin typeface="+mj-lt"/>
                <a:ea typeface="+mj-ea"/>
                <a:cs typeface="+mj-cs"/>
              </a:rPr>
            </a:br>
            <a:r>
              <a:rPr lang="en-US" sz="1000" kern="1200" dirty="0">
                <a:latin typeface="+mj-lt"/>
                <a:ea typeface="+mj-ea"/>
                <a:cs typeface="+mj-cs"/>
              </a:rPr>
              <a:t>Parcel# 65.09-7-19</a:t>
            </a:r>
            <a:endParaRPr lang="en-US" sz="2800" kern="1200" dirty="0">
              <a:latin typeface="+mj-lt"/>
              <a:ea typeface="+mj-ea"/>
              <a:cs typeface="+mj-cs"/>
            </a:endParaRPr>
          </a:p>
        </p:txBody>
      </p:sp>
      <p:sp>
        <p:nvSpPr>
          <p:cNvPr id="18" name="Rectangle 17">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37483B7-7C88-2200-5B9A-A5567B0D3E95}"/>
              </a:ext>
            </a:extLst>
          </p:cNvPr>
          <p:cNvPicPr>
            <a:picLocks noChangeAspect="1"/>
          </p:cNvPicPr>
          <p:nvPr/>
        </p:nvPicPr>
        <p:blipFill>
          <a:blip r:embed="rId2"/>
          <a:stretch>
            <a:fillRect/>
          </a:stretch>
        </p:blipFill>
        <p:spPr>
          <a:xfrm>
            <a:off x="746762" y="2414016"/>
            <a:ext cx="4523104" cy="2776459"/>
          </a:xfrm>
          <a:prstGeom prst="rect">
            <a:avLst/>
          </a:prstGeom>
        </p:spPr>
      </p:pic>
      <p:sp>
        <p:nvSpPr>
          <p:cNvPr id="3" name="TextBox 2">
            <a:extLst>
              <a:ext uri="{FF2B5EF4-FFF2-40B4-BE49-F238E27FC236}">
                <a16:creationId xmlns:a16="http://schemas.microsoft.com/office/drawing/2014/main" id="{B81C1663-81CD-E7D0-BF67-AF89FFD3F257}"/>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pic>
        <p:nvPicPr>
          <p:cNvPr id="7" name="Picture 6">
            <a:extLst>
              <a:ext uri="{FF2B5EF4-FFF2-40B4-BE49-F238E27FC236}">
                <a16:creationId xmlns:a16="http://schemas.microsoft.com/office/drawing/2014/main" id="{A88F93B9-B346-F530-5F03-03FF6DE5DD15}"/>
              </a:ext>
            </a:extLst>
          </p:cNvPr>
          <p:cNvPicPr>
            <a:picLocks noChangeAspect="1"/>
          </p:cNvPicPr>
          <p:nvPr/>
        </p:nvPicPr>
        <p:blipFill>
          <a:blip r:embed="rId3"/>
          <a:stretch>
            <a:fillRect/>
          </a:stretch>
        </p:blipFill>
        <p:spPr>
          <a:xfrm>
            <a:off x="5269866" y="1556170"/>
            <a:ext cx="6544588" cy="3534268"/>
          </a:xfrm>
          <a:prstGeom prst="rect">
            <a:avLst/>
          </a:prstGeom>
        </p:spPr>
      </p:pic>
    </p:spTree>
    <p:extLst>
      <p:ext uri="{BB962C8B-B14F-4D97-AF65-F5344CB8AC3E}">
        <p14:creationId xmlns:p14="http://schemas.microsoft.com/office/powerpoint/2010/main" val="3577053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D7178B-168F-E96E-DB2D-1A3EF17AC7C8}"/>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5111C-B11A-9DDA-546C-033C5A49E6A5}"/>
              </a:ext>
            </a:extLst>
          </p:cNvPr>
          <p:cNvSpPr>
            <a:spLocks noGrp="1"/>
          </p:cNvSpPr>
          <p:nvPr>
            <p:ph type="title"/>
          </p:nvPr>
        </p:nvSpPr>
        <p:spPr>
          <a:xfrm>
            <a:off x="1060196" y="441237"/>
            <a:ext cx="4959603" cy="1281059"/>
          </a:xfrm>
        </p:spPr>
        <p:txBody>
          <a:bodyPr vert="horz" lIns="91440" tIns="45720" rIns="91440" bIns="45720" rtlCol="0" anchor="b">
            <a:normAutofit/>
          </a:bodyPr>
          <a:lstStyle/>
          <a:p>
            <a:r>
              <a:rPr lang="en-US" sz="4000" kern="1200" dirty="0">
                <a:solidFill>
                  <a:schemeClr val="tx1"/>
                </a:solidFill>
                <a:latin typeface="+mj-lt"/>
                <a:ea typeface="+mj-ea"/>
                <a:cs typeface="+mj-cs"/>
              </a:rPr>
              <a:t>Water Works Center</a:t>
            </a:r>
            <a:br>
              <a:rPr lang="en-US" sz="4000" kern="1200" dirty="0">
                <a:solidFill>
                  <a:schemeClr val="tx1"/>
                </a:solidFill>
                <a:latin typeface="+mj-lt"/>
                <a:ea typeface="+mj-ea"/>
                <a:cs typeface="+mj-cs"/>
              </a:rPr>
            </a:br>
            <a:r>
              <a:rPr lang="en-US" sz="2800" kern="1200" dirty="0">
                <a:solidFill>
                  <a:srgbClr val="FF0000"/>
                </a:solidFill>
                <a:latin typeface="+mj-lt"/>
                <a:ea typeface="+mj-ea"/>
                <a:cs typeface="+mj-cs"/>
              </a:rPr>
              <a:t>Due September 1</a:t>
            </a:r>
            <a:br>
              <a:rPr lang="en-US" sz="2800" kern="1200" dirty="0">
                <a:solidFill>
                  <a:srgbClr val="FF0000"/>
                </a:solidFill>
                <a:latin typeface="+mj-lt"/>
                <a:ea typeface="+mj-ea"/>
                <a:cs typeface="+mj-cs"/>
              </a:rPr>
            </a:br>
            <a:r>
              <a:rPr lang="en-US" sz="1000" kern="1200" dirty="0">
                <a:latin typeface="+mj-lt"/>
                <a:ea typeface="+mj-ea"/>
                <a:cs typeface="+mj-cs"/>
              </a:rPr>
              <a:t>Parcel# 64.08-4-12 &amp; 64.08-4-13</a:t>
            </a:r>
            <a:endParaRPr lang="en-US" sz="4000" kern="1200" dirty="0">
              <a:latin typeface="+mj-lt"/>
              <a:ea typeface="+mj-ea"/>
              <a:cs typeface="+mj-cs"/>
            </a:endParaRPr>
          </a:p>
        </p:txBody>
      </p:sp>
      <p:sp>
        <p:nvSpPr>
          <p:cNvPr id="18" name="Rectangle 17">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015CFDE-AC65-FD09-0F6A-F6078A221B03}"/>
              </a:ext>
            </a:extLst>
          </p:cNvPr>
          <p:cNvPicPr>
            <a:picLocks noChangeAspect="1"/>
          </p:cNvPicPr>
          <p:nvPr/>
        </p:nvPicPr>
        <p:blipFill>
          <a:blip r:embed="rId2"/>
          <a:stretch>
            <a:fillRect/>
          </a:stretch>
        </p:blipFill>
        <p:spPr>
          <a:xfrm>
            <a:off x="612134" y="1855646"/>
            <a:ext cx="4539579" cy="4278453"/>
          </a:xfrm>
          <a:prstGeom prst="rect">
            <a:avLst/>
          </a:prstGeom>
        </p:spPr>
      </p:pic>
      <p:sp>
        <p:nvSpPr>
          <p:cNvPr id="3" name="TextBox 2">
            <a:extLst>
              <a:ext uri="{FF2B5EF4-FFF2-40B4-BE49-F238E27FC236}">
                <a16:creationId xmlns:a16="http://schemas.microsoft.com/office/drawing/2014/main" id="{3861572B-311E-24E5-2CEE-DE1A4700F7F4}"/>
              </a:ext>
            </a:extLst>
          </p:cNvPr>
          <p:cNvSpPr txBox="1"/>
          <p:nvPr/>
        </p:nvSpPr>
        <p:spPr>
          <a:xfrm>
            <a:off x="8285989" y="416444"/>
            <a:ext cx="3328416" cy="6492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ptos" panose="02110004020202020204"/>
                <a:ea typeface="+mn-ea"/>
                <a:cs typeface="+mn-cs"/>
              </a:rPr>
              <a:t>Note: This PILOT has been transferred to Capriotti Properties, LLC. as of 2025.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ptos" panose="02110004020202020204"/>
                <a:ea typeface="+mn-ea"/>
                <a:cs typeface="+mn-cs"/>
              </a:rPr>
              <a:t>No changes to PILOT terms/straight transfer.</a:t>
            </a:r>
          </a:p>
        </p:txBody>
      </p:sp>
      <p:sp>
        <p:nvSpPr>
          <p:cNvPr id="4" name="TextBox 3">
            <a:extLst>
              <a:ext uri="{FF2B5EF4-FFF2-40B4-BE49-F238E27FC236}">
                <a16:creationId xmlns:a16="http://schemas.microsoft.com/office/drawing/2014/main" id="{B632FD78-6120-34E7-C3FB-B52B34DB8BA5}"/>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pic>
        <p:nvPicPr>
          <p:cNvPr id="8" name="Picture 7">
            <a:extLst>
              <a:ext uri="{FF2B5EF4-FFF2-40B4-BE49-F238E27FC236}">
                <a16:creationId xmlns:a16="http://schemas.microsoft.com/office/drawing/2014/main" id="{3B46E162-4E07-7A96-254F-2FB3CE30C077}"/>
              </a:ext>
            </a:extLst>
          </p:cNvPr>
          <p:cNvPicPr>
            <a:picLocks noChangeAspect="1"/>
          </p:cNvPicPr>
          <p:nvPr/>
        </p:nvPicPr>
        <p:blipFill>
          <a:blip r:embed="rId3"/>
          <a:stretch>
            <a:fillRect/>
          </a:stretch>
        </p:blipFill>
        <p:spPr>
          <a:xfrm>
            <a:off x="5541724" y="2100109"/>
            <a:ext cx="6072681" cy="2200582"/>
          </a:xfrm>
          <a:prstGeom prst="rect">
            <a:avLst/>
          </a:prstGeom>
        </p:spPr>
      </p:pic>
    </p:spTree>
    <p:extLst>
      <p:ext uri="{BB962C8B-B14F-4D97-AF65-F5344CB8AC3E}">
        <p14:creationId xmlns:p14="http://schemas.microsoft.com/office/powerpoint/2010/main" val="329274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97A2F1-DC79-A638-4A20-7D998A27B721}"/>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404E4-FBF5-9C50-3E2A-F7A5A43AD328}"/>
              </a:ext>
            </a:extLst>
          </p:cNvPr>
          <p:cNvSpPr>
            <a:spLocks noGrp="1"/>
          </p:cNvSpPr>
          <p:nvPr>
            <p:ph type="title"/>
          </p:nvPr>
        </p:nvSpPr>
        <p:spPr>
          <a:xfrm>
            <a:off x="1136397" y="502021"/>
            <a:ext cx="4959603" cy="1642969"/>
          </a:xfrm>
        </p:spPr>
        <p:txBody>
          <a:bodyPr vert="horz" lIns="91440" tIns="45720" rIns="91440" bIns="45720" rtlCol="0" anchor="b">
            <a:normAutofit/>
          </a:bodyPr>
          <a:lstStyle/>
          <a:p>
            <a:r>
              <a:rPr lang="en-US" sz="3700" kern="1200" dirty="0">
                <a:solidFill>
                  <a:schemeClr val="tx1"/>
                </a:solidFill>
                <a:latin typeface="+mj-lt"/>
                <a:ea typeface="+mj-ea"/>
                <a:cs typeface="+mj-cs"/>
              </a:rPr>
              <a:t>Water Works Center</a:t>
            </a:r>
            <a:br>
              <a:rPr lang="en-US" sz="3700" kern="1200" dirty="0">
                <a:solidFill>
                  <a:schemeClr val="tx1"/>
                </a:solidFill>
                <a:latin typeface="+mj-lt"/>
                <a:ea typeface="+mj-ea"/>
                <a:cs typeface="+mj-cs"/>
              </a:rPr>
            </a:br>
            <a:r>
              <a:rPr lang="en-US" sz="3700" kern="1200" dirty="0">
                <a:solidFill>
                  <a:schemeClr val="tx1"/>
                </a:solidFill>
                <a:latin typeface="+mj-lt"/>
                <a:ea typeface="+mj-ea"/>
                <a:cs typeface="+mj-cs"/>
              </a:rPr>
              <a:t>Omnibus Condo Units </a:t>
            </a:r>
            <a:br>
              <a:rPr lang="en-US" sz="3700" kern="1200" dirty="0">
                <a:solidFill>
                  <a:schemeClr val="tx1"/>
                </a:solidFill>
                <a:latin typeface="+mj-lt"/>
                <a:ea typeface="+mj-ea"/>
                <a:cs typeface="+mj-cs"/>
              </a:rPr>
            </a:br>
            <a:r>
              <a:rPr lang="en-US" sz="2800" kern="1200" dirty="0">
                <a:solidFill>
                  <a:srgbClr val="FF0000"/>
                </a:solidFill>
                <a:latin typeface="+mj-lt"/>
                <a:ea typeface="+mj-ea"/>
                <a:cs typeface="+mj-cs"/>
              </a:rPr>
              <a:t>Due September 1</a:t>
            </a:r>
            <a:endParaRPr lang="en-US" sz="3700" kern="1200" dirty="0">
              <a:solidFill>
                <a:srgbClr val="FF0000"/>
              </a:solidFill>
              <a:latin typeface="+mj-lt"/>
              <a:ea typeface="+mj-ea"/>
              <a:cs typeface="+mj-cs"/>
            </a:endParaRPr>
          </a:p>
        </p:txBody>
      </p:sp>
      <p:sp>
        <p:nvSpPr>
          <p:cNvPr id="11" name="Content Placeholder 10">
            <a:extLst>
              <a:ext uri="{FF2B5EF4-FFF2-40B4-BE49-F238E27FC236}">
                <a16:creationId xmlns:a16="http://schemas.microsoft.com/office/drawing/2014/main" id="{2C8EAD4E-3FE2-099C-737E-BDCE22E5B918}"/>
              </a:ext>
            </a:extLst>
          </p:cNvPr>
          <p:cNvSpPr>
            <a:spLocks noGrp="1"/>
          </p:cNvSpPr>
          <p:nvPr>
            <p:ph sz="half" idx="1"/>
          </p:nvPr>
        </p:nvSpPr>
        <p:spPr>
          <a:xfrm>
            <a:off x="833631" y="2304981"/>
            <a:ext cx="4959603" cy="3022272"/>
          </a:xfrm>
        </p:spPr>
        <p:txBody>
          <a:bodyPr vert="horz" lIns="91440" tIns="45720" rIns="91440" bIns="45720" rtlCol="0" anchor="t">
            <a:normAutofit lnSpcReduction="10000"/>
          </a:bodyPr>
          <a:lstStyle/>
          <a:p>
            <a:r>
              <a:rPr lang="en-US" sz="1900" dirty="0"/>
              <a:t>Unit 41 – Matus </a:t>
            </a:r>
            <a:r>
              <a:rPr lang="en-US" sz="1000" dirty="0"/>
              <a:t>(Parcel# 64.08-4-14/1)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900" dirty="0"/>
              <a:t>Unit 43 – Zentz </a:t>
            </a:r>
            <a:r>
              <a:rPr kumimoji="0" lang="en-US" sz="1000" b="0" i="0" u="none" strike="noStrike" kern="1200" cap="none" spc="0" normalizeH="0" baseline="0" noProof="0" dirty="0">
                <a:ln>
                  <a:noFill/>
                </a:ln>
                <a:solidFill>
                  <a:prstClr val="black"/>
                </a:solidFill>
                <a:effectLst/>
                <a:uLnTx/>
                <a:uFillTx/>
                <a:latin typeface="Aptos" panose="02110004020202020204"/>
                <a:ea typeface="+mn-ea"/>
                <a:cs typeface="+mn-cs"/>
              </a:rPr>
              <a:t>(Parcel# 64.08-4-14/2)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900" dirty="0"/>
              <a:t>Unit 45 – </a:t>
            </a:r>
            <a:r>
              <a:rPr lang="en-US" sz="1900" dirty="0" err="1"/>
              <a:t>Roebal</a:t>
            </a:r>
            <a:r>
              <a:rPr lang="en-US" sz="1900" dirty="0"/>
              <a:t>/Gibson </a:t>
            </a:r>
            <a:r>
              <a:rPr kumimoji="0" lang="en-US" sz="1000" b="0" i="0" u="none" strike="noStrike" kern="1200" cap="none" spc="0" normalizeH="0" baseline="0" noProof="0" dirty="0">
                <a:ln>
                  <a:noFill/>
                </a:ln>
                <a:solidFill>
                  <a:prstClr val="black"/>
                </a:solidFill>
                <a:effectLst/>
                <a:uLnTx/>
                <a:uFillTx/>
                <a:latin typeface="Aptos" panose="020B0004020202020204" pitchFamily="34" charset="0"/>
              </a:rPr>
              <a:t>(Parcel# 64.08-4-14/3)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900" dirty="0"/>
              <a:t>Unit 47 – </a:t>
            </a:r>
            <a:r>
              <a:rPr lang="en-US" sz="1900" dirty="0" err="1"/>
              <a:t>D’Amigo</a:t>
            </a:r>
            <a:r>
              <a:rPr lang="en-US" sz="1900" dirty="0"/>
              <a:t> </a:t>
            </a:r>
            <a:r>
              <a:rPr kumimoji="0" lang="en-US" sz="1000" b="0" i="0" u="none" strike="noStrike" kern="1200" cap="none" spc="0" normalizeH="0" baseline="0" noProof="0" dirty="0">
                <a:ln>
                  <a:noFill/>
                </a:ln>
                <a:solidFill>
                  <a:prstClr val="black"/>
                </a:solidFill>
                <a:effectLst/>
                <a:uLnTx/>
                <a:uFillTx/>
                <a:latin typeface="Aptos" panose="02110004020202020204"/>
                <a:ea typeface="+mn-ea"/>
                <a:cs typeface="+mn-cs"/>
              </a:rPr>
              <a:t>(Parcel# 64.08-4-14/4)</a:t>
            </a:r>
          </a:p>
          <a:p>
            <a:r>
              <a:rPr lang="en-US" sz="1900" dirty="0"/>
              <a:t>Unit 49 – </a:t>
            </a:r>
            <a:r>
              <a:rPr lang="en-US" sz="1900" dirty="0" err="1"/>
              <a:t>Makoske</a:t>
            </a:r>
            <a:r>
              <a:rPr lang="en-US" sz="1900" dirty="0"/>
              <a:t> </a:t>
            </a:r>
            <a:r>
              <a:rPr lang="en-US" sz="1000" dirty="0">
                <a:solidFill>
                  <a:prstClr val="black"/>
                </a:solidFill>
              </a:rPr>
              <a:t>(Parcel# 64.08-4-14/5)</a:t>
            </a:r>
          </a:p>
          <a:p>
            <a:r>
              <a:rPr lang="en-US" sz="1900" dirty="0"/>
              <a:t>Unit 51 – Elias </a:t>
            </a:r>
            <a:r>
              <a:rPr lang="en-US" sz="1000" dirty="0">
                <a:solidFill>
                  <a:prstClr val="black"/>
                </a:solidFill>
              </a:rPr>
              <a:t>(Parcel# 64.08-4-14/6)</a:t>
            </a:r>
          </a:p>
          <a:p>
            <a:r>
              <a:rPr lang="en-US" sz="1900" dirty="0"/>
              <a:t>Unit 53 – Nwaneri </a:t>
            </a:r>
            <a:r>
              <a:rPr lang="en-US" sz="1000" dirty="0"/>
              <a:t>(Parcel# 64.08-4-14/7)</a:t>
            </a:r>
          </a:p>
          <a:p>
            <a:r>
              <a:rPr lang="en-US" sz="1900" dirty="0"/>
              <a:t>Unit 61- Riegner </a:t>
            </a:r>
            <a:r>
              <a:rPr lang="en-US" sz="1000" dirty="0"/>
              <a:t>(Parcel# 64.08-4-14/11)</a:t>
            </a:r>
            <a:endParaRPr lang="en-US" sz="1900" dirty="0"/>
          </a:p>
        </p:txBody>
      </p:sp>
      <p:sp>
        <p:nvSpPr>
          <p:cNvPr id="18" name="Rectangle 17">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96B9BF6-D232-37A6-B6D4-8A642E844B9F}"/>
              </a:ext>
            </a:extLst>
          </p:cNvPr>
          <p:cNvPicPr>
            <a:picLocks noChangeAspect="1"/>
          </p:cNvPicPr>
          <p:nvPr/>
        </p:nvPicPr>
        <p:blipFill>
          <a:blip r:embed="rId2"/>
          <a:stretch>
            <a:fillRect/>
          </a:stretch>
        </p:blipFill>
        <p:spPr>
          <a:xfrm>
            <a:off x="7292309" y="2953512"/>
            <a:ext cx="4247799" cy="2687873"/>
          </a:xfrm>
          <a:prstGeom prst="rect">
            <a:avLst/>
          </a:prstGeom>
        </p:spPr>
      </p:pic>
      <p:sp>
        <p:nvSpPr>
          <p:cNvPr id="6" name="TextBox 5">
            <a:extLst>
              <a:ext uri="{FF2B5EF4-FFF2-40B4-BE49-F238E27FC236}">
                <a16:creationId xmlns:a16="http://schemas.microsoft.com/office/drawing/2014/main" id="{8934E1E7-8BC9-C956-52B8-7241C783727D}"/>
              </a:ext>
            </a:extLst>
          </p:cNvPr>
          <p:cNvSpPr txBox="1"/>
          <p:nvPr/>
        </p:nvSpPr>
        <p:spPr>
          <a:xfrm>
            <a:off x="6096000" y="2356028"/>
            <a:ext cx="5452124" cy="461665"/>
          </a:xfrm>
          <a:prstGeom prst="rect">
            <a:avLst/>
          </a:prstGeom>
          <a:noFill/>
        </p:spPr>
        <p:txBody>
          <a:bodyPr wrap="square" rtlCol="0">
            <a:spAutoFit/>
          </a:bodyPr>
          <a:lstStyle/>
          <a:p>
            <a:pPr algn="ctr"/>
            <a:r>
              <a:rPr lang="en-US" sz="1200" dirty="0"/>
              <a:t>Note: The Water Works Omnibus Units have a predetermined payment amount. </a:t>
            </a:r>
          </a:p>
          <a:p>
            <a:pPr algn="ctr"/>
            <a:r>
              <a:rPr lang="en-US" sz="1200" dirty="0"/>
              <a:t>Each unit will be billed the amount below for the given year.</a:t>
            </a:r>
          </a:p>
        </p:txBody>
      </p:sp>
      <p:sp>
        <p:nvSpPr>
          <p:cNvPr id="3" name="TextBox 2">
            <a:extLst>
              <a:ext uri="{FF2B5EF4-FFF2-40B4-BE49-F238E27FC236}">
                <a16:creationId xmlns:a16="http://schemas.microsoft.com/office/drawing/2014/main" id="{8841799B-50DD-A76D-898F-F28D1AD9368C}"/>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pic>
        <p:nvPicPr>
          <p:cNvPr id="10" name="Picture 9">
            <a:extLst>
              <a:ext uri="{FF2B5EF4-FFF2-40B4-BE49-F238E27FC236}">
                <a16:creationId xmlns:a16="http://schemas.microsoft.com/office/drawing/2014/main" id="{DE651BD6-47C0-F68B-E4AF-62BE54852466}"/>
              </a:ext>
            </a:extLst>
          </p:cNvPr>
          <p:cNvPicPr>
            <a:picLocks noChangeAspect="1"/>
          </p:cNvPicPr>
          <p:nvPr/>
        </p:nvPicPr>
        <p:blipFill>
          <a:blip r:embed="rId3"/>
          <a:stretch>
            <a:fillRect/>
          </a:stretch>
        </p:blipFill>
        <p:spPr>
          <a:xfrm>
            <a:off x="5724507" y="342030"/>
            <a:ext cx="5815601" cy="2029108"/>
          </a:xfrm>
          <a:prstGeom prst="rect">
            <a:avLst/>
          </a:prstGeom>
        </p:spPr>
      </p:pic>
      <p:sp>
        <p:nvSpPr>
          <p:cNvPr id="15" name="TextBox 14">
            <a:extLst>
              <a:ext uri="{FF2B5EF4-FFF2-40B4-BE49-F238E27FC236}">
                <a16:creationId xmlns:a16="http://schemas.microsoft.com/office/drawing/2014/main" id="{2534C1CC-36EE-CF01-CA80-480E114990DB}"/>
              </a:ext>
            </a:extLst>
          </p:cNvPr>
          <p:cNvSpPr txBox="1"/>
          <p:nvPr/>
        </p:nvSpPr>
        <p:spPr>
          <a:xfrm>
            <a:off x="651892" y="5487244"/>
            <a:ext cx="5278116" cy="461665"/>
          </a:xfrm>
          <a:prstGeom prst="rect">
            <a:avLst/>
          </a:prstGeom>
          <a:noFill/>
        </p:spPr>
        <p:txBody>
          <a:bodyPr wrap="square" rtlCol="0">
            <a:spAutoFit/>
          </a:bodyPr>
          <a:lstStyle/>
          <a:p>
            <a:r>
              <a:rPr lang="en-US" sz="1200" b="1" u="sng" dirty="0">
                <a:solidFill>
                  <a:srgbClr val="FF0000"/>
                </a:solidFill>
              </a:rPr>
              <a:t>SPECIAL NOTE: </a:t>
            </a:r>
            <a:r>
              <a:rPr lang="en-US" sz="1200" dirty="0">
                <a:solidFill>
                  <a:srgbClr val="FF0000"/>
                </a:solidFill>
              </a:rPr>
              <a:t>Unit 55 (Parcel# 64.08-4-14/8) was sold in 2026. This unit is now on Tax Roll 1 and should be billed direct to the new property owner.  </a:t>
            </a:r>
          </a:p>
        </p:txBody>
      </p:sp>
    </p:spTree>
    <p:extLst>
      <p:ext uri="{BB962C8B-B14F-4D97-AF65-F5344CB8AC3E}">
        <p14:creationId xmlns:p14="http://schemas.microsoft.com/office/powerpoint/2010/main" val="360382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116F9E-6FBA-F96A-38E0-B96012194E3C}"/>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7DEE7FA-4E1B-979E-D9CD-765C6829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9121A-5CF7-CEEC-6614-7A73356447F9}"/>
              </a:ext>
            </a:extLst>
          </p:cNvPr>
          <p:cNvSpPr>
            <a:spLocks noGrp="1"/>
          </p:cNvSpPr>
          <p:nvPr>
            <p:ph type="title"/>
          </p:nvPr>
        </p:nvSpPr>
        <p:spPr>
          <a:xfrm>
            <a:off x="1021111" y="391629"/>
            <a:ext cx="7513827" cy="1239734"/>
          </a:xfrm>
        </p:spPr>
        <p:txBody>
          <a:bodyPr vert="horz" lIns="91440" tIns="45720" rIns="91440" bIns="45720" rtlCol="0" anchor="b">
            <a:normAutofit/>
          </a:bodyPr>
          <a:lstStyle/>
          <a:p>
            <a:r>
              <a:rPr lang="en-US" sz="3700" kern="1200" dirty="0">
                <a:solidFill>
                  <a:schemeClr val="tx1"/>
                </a:solidFill>
                <a:latin typeface="+mj-lt"/>
                <a:ea typeface="+mj-ea"/>
                <a:cs typeface="+mj-cs"/>
              </a:rPr>
              <a:t>Watkins Glen Apartments/SEPP, Inc.</a:t>
            </a:r>
            <a:br>
              <a:rPr lang="en-US" sz="3700" kern="1200" dirty="0">
                <a:solidFill>
                  <a:schemeClr val="tx1"/>
                </a:solidFill>
                <a:latin typeface="+mj-lt"/>
                <a:ea typeface="+mj-ea"/>
                <a:cs typeface="+mj-cs"/>
              </a:rPr>
            </a:br>
            <a:r>
              <a:rPr lang="en-US" sz="2800" kern="1200" dirty="0">
                <a:solidFill>
                  <a:srgbClr val="FF0000"/>
                </a:solidFill>
                <a:latin typeface="+mj-lt"/>
                <a:ea typeface="+mj-ea"/>
                <a:cs typeface="+mj-cs"/>
              </a:rPr>
              <a:t>Due September 1</a:t>
            </a:r>
            <a:br>
              <a:rPr lang="en-US" sz="2800" kern="1200" dirty="0">
                <a:solidFill>
                  <a:srgbClr val="FF0000"/>
                </a:solidFill>
                <a:latin typeface="+mj-lt"/>
                <a:ea typeface="+mj-ea"/>
                <a:cs typeface="+mj-cs"/>
              </a:rPr>
            </a:br>
            <a:r>
              <a:rPr lang="en-US" sz="1000" kern="1200" dirty="0">
                <a:latin typeface="+mj-lt"/>
                <a:ea typeface="+mj-ea"/>
                <a:cs typeface="+mj-cs"/>
              </a:rPr>
              <a:t>Parcel# 65.13-6-21</a:t>
            </a:r>
            <a:endParaRPr lang="en-US" sz="3700" kern="1200" dirty="0">
              <a:latin typeface="+mj-lt"/>
              <a:ea typeface="+mj-ea"/>
              <a:cs typeface="+mj-cs"/>
            </a:endParaRPr>
          </a:p>
        </p:txBody>
      </p:sp>
      <p:sp>
        <p:nvSpPr>
          <p:cNvPr id="36" name="Rectangle 35">
            <a:extLst>
              <a:ext uri="{FF2B5EF4-FFF2-40B4-BE49-F238E27FC236}">
                <a16:creationId xmlns:a16="http://schemas.microsoft.com/office/drawing/2014/main" id="{79E137A8-E0A8-3699-F480-54A67748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63F40BF-D006-1469-DC8F-C2AB5FBDC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5568BE2-B3AD-2783-BEB6-3E0C46367E41}"/>
              </a:ext>
            </a:extLst>
          </p:cNvPr>
          <p:cNvPicPr>
            <a:picLocks noChangeAspect="1"/>
          </p:cNvPicPr>
          <p:nvPr/>
        </p:nvPicPr>
        <p:blipFill>
          <a:blip r:embed="rId2"/>
          <a:stretch>
            <a:fillRect/>
          </a:stretch>
        </p:blipFill>
        <p:spPr>
          <a:xfrm>
            <a:off x="1021111" y="1852382"/>
            <a:ext cx="3990383" cy="4485316"/>
          </a:xfrm>
          <a:prstGeom prst="rect">
            <a:avLst/>
          </a:prstGeom>
        </p:spPr>
      </p:pic>
      <p:sp>
        <p:nvSpPr>
          <p:cNvPr id="14" name="TextBox 13">
            <a:extLst>
              <a:ext uri="{FF2B5EF4-FFF2-40B4-BE49-F238E27FC236}">
                <a16:creationId xmlns:a16="http://schemas.microsoft.com/office/drawing/2014/main" id="{B9960F17-136C-E230-FEE0-7CC4A83C7E38}"/>
              </a:ext>
            </a:extLst>
          </p:cNvPr>
          <p:cNvSpPr txBox="1"/>
          <p:nvPr/>
        </p:nvSpPr>
        <p:spPr>
          <a:xfrm>
            <a:off x="5011494" y="4583372"/>
            <a:ext cx="1502442" cy="1754326"/>
          </a:xfrm>
          <a:prstGeom prst="rect">
            <a:avLst/>
          </a:prstGeom>
          <a:noFill/>
        </p:spPr>
        <p:txBody>
          <a:bodyPr wrap="square" rtlCol="0">
            <a:spAutoFit/>
          </a:bodyPr>
          <a:lstStyle/>
          <a:p>
            <a:r>
              <a:rPr lang="en-US" sz="1200" dirty="0"/>
              <a:t>Note: Watkins Glen Apartments/SEPP Inc. has a predetermined payment amount. PILOT payments will be made at the amount as listed on the Schedule A. </a:t>
            </a:r>
          </a:p>
        </p:txBody>
      </p:sp>
      <p:sp>
        <p:nvSpPr>
          <p:cNvPr id="3" name="TextBox 2">
            <a:extLst>
              <a:ext uri="{FF2B5EF4-FFF2-40B4-BE49-F238E27FC236}">
                <a16:creationId xmlns:a16="http://schemas.microsoft.com/office/drawing/2014/main" id="{8FD9CCC7-C4A2-BBCD-DC42-F5F143211135}"/>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pic>
        <p:nvPicPr>
          <p:cNvPr id="6" name="Picture 5">
            <a:extLst>
              <a:ext uri="{FF2B5EF4-FFF2-40B4-BE49-F238E27FC236}">
                <a16:creationId xmlns:a16="http://schemas.microsoft.com/office/drawing/2014/main" id="{90643D8F-D094-E484-90B9-DFDFCF7D2C3D}"/>
              </a:ext>
            </a:extLst>
          </p:cNvPr>
          <p:cNvPicPr>
            <a:picLocks noChangeAspect="1"/>
          </p:cNvPicPr>
          <p:nvPr/>
        </p:nvPicPr>
        <p:blipFill>
          <a:blip r:embed="rId3"/>
          <a:stretch>
            <a:fillRect/>
          </a:stretch>
        </p:blipFill>
        <p:spPr>
          <a:xfrm>
            <a:off x="6791022" y="1091826"/>
            <a:ext cx="4629159" cy="3946518"/>
          </a:xfrm>
          <a:prstGeom prst="rect">
            <a:avLst/>
          </a:prstGeom>
        </p:spPr>
      </p:pic>
    </p:spTree>
    <p:extLst>
      <p:ext uri="{BB962C8B-B14F-4D97-AF65-F5344CB8AC3E}">
        <p14:creationId xmlns:p14="http://schemas.microsoft.com/office/powerpoint/2010/main" val="196225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C947DC-8716-B1CD-E93A-C19D83A51228}"/>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AAE7A1-4FA6-887E-EA31-799EBB0C49F9}"/>
              </a:ext>
            </a:extLst>
          </p:cNvPr>
          <p:cNvSpPr>
            <a:spLocks noGrp="1"/>
          </p:cNvSpPr>
          <p:nvPr>
            <p:ph type="title"/>
          </p:nvPr>
        </p:nvSpPr>
        <p:spPr>
          <a:xfrm>
            <a:off x="824799" y="388749"/>
            <a:ext cx="6793990" cy="1148294"/>
          </a:xfrm>
        </p:spPr>
        <p:txBody>
          <a:bodyPr vert="horz" lIns="91440" tIns="45720" rIns="91440" bIns="45720" rtlCol="0" anchor="b">
            <a:normAutofit/>
          </a:bodyPr>
          <a:lstStyle/>
          <a:p>
            <a:r>
              <a:rPr lang="en-US" sz="3700" kern="1200" dirty="0">
                <a:solidFill>
                  <a:schemeClr val="tx1"/>
                </a:solidFill>
                <a:latin typeface="+mj-lt"/>
                <a:ea typeface="+mj-ea"/>
                <a:cs typeface="+mj-cs"/>
              </a:rPr>
              <a:t>Watkins Brewery Holdings, LLC</a:t>
            </a:r>
            <a:br>
              <a:rPr lang="en-US" sz="3700" kern="1200" dirty="0">
                <a:solidFill>
                  <a:schemeClr val="tx1"/>
                </a:solidFill>
                <a:latin typeface="+mj-lt"/>
                <a:ea typeface="+mj-ea"/>
                <a:cs typeface="+mj-cs"/>
              </a:rPr>
            </a:br>
            <a:r>
              <a:rPr lang="en-US" sz="2400" kern="1200" dirty="0">
                <a:solidFill>
                  <a:srgbClr val="FF0000"/>
                </a:solidFill>
                <a:latin typeface="+mj-lt"/>
                <a:ea typeface="+mj-ea"/>
                <a:cs typeface="+mj-cs"/>
              </a:rPr>
              <a:t>Due September 1</a:t>
            </a:r>
            <a:br>
              <a:rPr lang="en-US" sz="2400" kern="1200" dirty="0">
                <a:solidFill>
                  <a:srgbClr val="FF0000"/>
                </a:solidFill>
                <a:latin typeface="+mj-lt"/>
                <a:ea typeface="+mj-ea"/>
                <a:cs typeface="+mj-cs"/>
              </a:rPr>
            </a:br>
            <a:r>
              <a:rPr lang="en-US" sz="1000" kern="1200" dirty="0">
                <a:latin typeface="+mj-lt"/>
                <a:ea typeface="+mj-ea"/>
                <a:cs typeface="+mj-cs"/>
              </a:rPr>
              <a:t>Parcel# 65.09-6-19 &amp; 65.09-6-20</a:t>
            </a:r>
            <a:endParaRPr lang="en-US" sz="3700" kern="1200" dirty="0">
              <a:latin typeface="+mj-lt"/>
              <a:ea typeface="+mj-ea"/>
              <a:cs typeface="+mj-cs"/>
            </a:endParaRPr>
          </a:p>
        </p:txBody>
      </p:sp>
      <p:sp>
        <p:nvSpPr>
          <p:cNvPr id="18" name="Rectangle 17">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E9A4CEB-BEED-C651-AD0F-2AC78402D9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2" y="1684669"/>
            <a:ext cx="3776470" cy="4700781"/>
          </a:xfrm>
          <a:prstGeom prst="rect">
            <a:avLst/>
          </a:prstGeom>
          <a:noFill/>
          <a:ln>
            <a:noFill/>
          </a:ln>
        </p:spPr>
      </p:pic>
      <p:sp>
        <p:nvSpPr>
          <p:cNvPr id="3" name="TextBox 2">
            <a:extLst>
              <a:ext uri="{FF2B5EF4-FFF2-40B4-BE49-F238E27FC236}">
                <a16:creationId xmlns:a16="http://schemas.microsoft.com/office/drawing/2014/main" id="{ABCAF121-BA80-18A0-837B-797D038CE4A7}"/>
              </a:ext>
            </a:extLst>
          </p:cNvPr>
          <p:cNvSpPr txBox="1"/>
          <p:nvPr/>
        </p:nvSpPr>
        <p:spPr>
          <a:xfrm>
            <a:off x="8772142" y="6444519"/>
            <a:ext cx="3419856" cy="369332"/>
          </a:xfrm>
          <a:prstGeom prst="rect">
            <a:avLst/>
          </a:prstGeom>
          <a:noFill/>
        </p:spPr>
        <p:txBody>
          <a:bodyPr wrap="square" rtlCol="0">
            <a:spAutoFit/>
          </a:bodyPr>
          <a:lstStyle/>
          <a:p>
            <a:r>
              <a:rPr lang="en-US" dirty="0">
                <a:solidFill>
                  <a:schemeClr val="bg1"/>
                </a:solidFill>
              </a:rPr>
              <a:t>Actual Payment Amount – 2026	</a:t>
            </a:r>
          </a:p>
        </p:txBody>
      </p:sp>
      <p:pic>
        <p:nvPicPr>
          <p:cNvPr id="6" name="Picture 5">
            <a:extLst>
              <a:ext uri="{FF2B5EF4-FFF2-40B4-BE49-F238E27FC236}">
                <a16:creationId xmlns:a16="http://schemas.microsoft.com/office/drawing/2014/main" id="{38139E28-A075-C5B0-C332-305B63FE6107}"/>
              </a:ext>
            </a:extLst>
          </p:cNvPr>
          <p:cNvPicPr>
            <a:picLocks noChangeAspect="1"/>
          </p:cNvPicPr>
          <p:nvPr/>
        </p:nvPicPr>
        <p:blipFill>
          <a:blip r:embed="rId3"/>
          <a:stretch>
            <a:fillRect/>
          </a:stretch>
        </p:blipFill>
        <p:spPr>
          <a:xfrm>
            <a:off x="5021556" y="1354292"/>
            <a:ext cx="6839760" cy="3260816"/>
          </a:xfrm>
          <a:prstGeom prst="rect">
            <a:avLst/>
          </a:prstGeom>
        </p:spPr>
      </p:pic>
    </p:spTree>
    <p:extLst>
      <p:ext uri="{BB962C8B-B14F-4D97-AF65-F5344CB8AC3E}">
        <p14:creationId xmlns:p14="http://schemas.microsoft.com/office/powerpoint/2010/main" val="8026262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1474</TotalTime>
  <Words>2250</Words>
  <Application>Microsoft Office PowerPoint</Application>
  <PresentationFormat>Widescreen</PresentationFormat>
  <Paragraphs>326</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Aptos Display</vt:lpstr>
      <vt:lpstr>Arial</vt:lpstr>
      <vt:lpstr>Calibri</vt:lpstr>
      <vt:lpstr>Office Theme</vt:lpstr>
      <vt:lpstr>PowerPoint Presentation</vt:lpstr>
      <vt:lpstr>PowerPoint Presentation</vt:lpstr>
      <vt:lpstr>Finger Lakes Railway –  Due May 1 Parcel# 43.00-1-44 (Town of Reading, outside of Village) Parcel# 65.09-6-4 (Town of Reading, inside of Village) Parcel# 65.14-2-33 (Town of Dix, inside of Village)</vt:lpstr>
      <vt:lpstr>Montour Falls House, LLC Due August 1 Parcel# 86.07-9-51</vt:lpstr>
      <vt:lpstr>Seneca Market 1  (DBA Watkins Glen Harbor Hotel)  Due September 1 Parcel# 65.09-7-19</vt:lpstr>
      <vt:lpstr>Water Works Center Due September 1 Parcel# 64.08-4-12 &amp; 64.08-4-13</vt:lpstr>
      <vt:lpstr>Water Works Center Omnibus Condo Units  Due September 1</vt:lpstr>
      <vt:lpstr>Watkins Glen Apartments/SEPP, Inc. Due September 1 Parcel# 65.13-6-21</vt:lpstr>
      <vt:lpstr>Watkins Brewery Holdings, LLC Due September 1 Parcel# 65.09-6-19 &amp; 65.09-6-20</vt:lpstr>
      <vt:lpstr>FLX Gateway Enterprises, LLC Due September 1 Parcel# 85.00-1-26</vt:lpstr>
      <vt:lpstr>Wine &amp; Glass Tour Holding, LLC Due September 30 Parcel# 65.9-6-17 </vt:lpstr>
      <vt:lpstr>The Glen Beacon Due December 31 Parcel# 65.45-1-11 &amp; 65.45-1-12</vt:lpstr>
      <vt:lpstr>First Second Development Due February 1 Parcel# 65.09-7-20</vt:lpstr>
      <vt:lpstr>Lin-Zhu Commercial Company Due February 1 Parcel# 65.17-6-19</vt:lpstr>
      <vt:lpstr>Solar Installation:  NY Orange 1, LLC  Due February 1 Parcel# 83.00-1-20/1</vt:lpstr>
      <vt:lpstr>Solar Installation:  NY Dix 1, LLC  Due February 1 Parcel# 74.00-1-29.21/1</vt:lpstr>
      <vt:lpstr>Solar Installation:  LSE MUSCA, LLC  Due February 1 Parcel# 92.00-2-37.1/1</vt:lpstr>
      <vt:lpstr>Solar Installation:  TJA NY DIX SOLAR Due February 1 Parcel# 95.00-3-27/1</vt:lpstr>
      <vt:lpstr>Solar Installation:  Above Grid Montour Solar Due February 1</vt:lpstr>
      <vt:lpstr>SUBLEASE (County Only):  Village Marina Docks Due August 1</vt:lpstr>
      <vt:lpstr>SUBLEASE (County Only):  Wine &amp; Glass Tours Due September 1</vt:lpstr>
      <vt:lpstr>SUBLEASE (County Only):  Schooner Excursions Due September 1</vt:lpstr>
      <vt:lpstr>SUBLEASE (County Only):  Lucky Hare Brewing Co.  (Seneca Harbor Marina Restaurant) Due September 1</vt:lpstr>
      <vt:lpstr>SUBLEASE (County Only):  FLX Cycle Boats Due March 1</vt:lpstr>
      <vt:lpstr>SUBLEASE (County Only):  Lakeside Trolley Due May 1</vt:lpstr>
      <vt:lpstr>Upcoming Termination of PILOTs &amp; Leases</vt:lpstr>
      <vt:lpstr>PILOT &amp; Lease Due Dates  (Payments to jurisdictions are paid within 30 days of receipt of payment)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 Krossber</dc:creator>
  <cp:lastModifiedBy>Michell Krossber</cp:lastModifiedBy>
  <cp:revision>48</cp:revision>
  <cp:lastPrinted>2025-09-22T19:10:30Z</cp:lastPrinted>
  <dcterms:created xsi:type="dcterms:W3CDTF">2025-07-11T19:00:23Z</dcterms:created>
  <dcterms:modified xsi:type="dcterms:W3CDTF">2026-06-25T17:01:16Z</dcterms:modified>
</cp:coreProperties>
</file>